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79" r:id="rId2"/>
    <p:sldId id="258" r:id="rId3"/>
    <p:sldId id="592" r:id="rId4"/>
    <p:sldId id="263" r:id="rId5"/>
    <p:sldId id="556" r:id="rId6"/>
    <p:sldId id="557" r:id="rId7"/>
    <p:sldId id="257" r:id="rId8"/>
    <p:sldId id="600" r:id="rId9"/>
    <p:sldId id="601" r:id="rId10"/>
    <p:sldId id="552" r:id="rId11"/>
    <p:sldId id="559" r:id="rId12"/>
    <p:sldId id="597" r:id="rId13"/>
    <p:sldId id="596" r:id="rId14"/>
    <p:sldId id="599" r:id="rId15"/>
    <p:sldId id="567" r:id="rId16"/>
    <p:sldId id="260" r:id="rId17"/>
    <p:sldId id="261" r:id="rId18"/>
    <p:sldId id="554" r:id="rId19"/>
    <p:sldId id="35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 Mohamadi, Adrie GIZ ZA" userId="44a3af81-3f3b-493f-b68e-6dcb3cdab9a4" providerId="ADAL" clId="{1E8A066E-3819-4974-9CB1-0D935958BAA1}"/>
    <pc:docChg chg="modSld">
      <pc:chgData name="El Mohamadi, Adrie GIZ ZA" userId="44a3af81-3f3b-493f-b68e-6dcb3cdab9a4" providerId="ADAL" clId="{1E8A066E-3819-4974-9CB1-0D935958BAA1}" dt="2023-09-13T22:03:35.142" v="1" actId="20577"/>
      <pc:docMkLst>
        <pc:docMk/>
      </pc:docMkLst>
      <pc:sldChg chg="modSp mod">
        <pc:chgData name="El Mohamadi, Adrie GIZ ZA" userId="44a3af81-3f3b-493f-b68e-6dcb3cdab9a4" providerId="ADAL" clId="{1E8A066E-3819-4974-9CB1-0D935958BAA1}" dt="2023-09-13T22:03:35.142" v="1" actId="20577"/>
        <pc:sldMkLst>
          <pc:docMk/>
          <pc:sldMk cId="3591827514" sldId="579"/>
        </pc:sldMkLst>
        <pc:graphicFrameChg chg="modGraphic">
          <ac:chgData name="El Mohamadi, Adrie GIZ ZA" userId="44a3af81-3f3b-493f-b68e-6dcb3cdab9a4" providerId="ADAL" clId="{1E8A066E-3819-4974-9CB1-0D935958BAA1}" dt="2023-09-13T22:03:35.142" v="1" actId="20577"/>
          <ac:graphicFrameMkLst>
            <pc:docMk/>
            <pc:sldMk cId="3591827514" sldId="579"/>
            <ac:graphicFrameMk id="7" creationId="{80F0AEBE-BCBD-0516-2F54-3EC5410433B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C003F-6A17-4E3A-B42D-8A9098426586}" type="datetimeFigureOut">
              <a:rPr lang="en-ZA" smtClean="0"/>
              <a:t>2023/09/14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A3A34-9FB0-4CDD-A5C2-9464319DF0D0}" type="slidenum">
              <a:rPr lang="en-ZA" smtClean="0"/>
              <a:t>‹#›</a:t>
            </a:fld>
            <a:endParaRPr lang="en-ZA"/>
          </a:p>
        </p:txBody>
      </p:sp>
    </p:spTree>
    <p:extLst>
      <p:ext uri="{BB962C8B-B14F-4D97-AF65-F5344CB8AC3E}">
        <p14:creationId xmlns:p14="http://schemas.microsoft.com/office/powerpoint/2010/main" val="3388172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B916F67B-3AAA-4F30-8E8C-F8B817B0814A}" type="slidenum">
              <a:rPr lang="en-GB" smtClean="0">
                <a:latin typeface="Arial" charset="0"/>
                <a:cs typeface="Arial" charset="0"/>
              </a:rPr>
              <a:pPr/>
              <a:t>19</a:t>
            </a:fld>
            <a:endParaRPr lang="en-GB">
              <a:latin typeface="Arial" charset="0"/>
              <a:cs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207-0A10-7376-0B5C-7A01C6EE2C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A6C7F54-7426-BDDC-B954-033B26CDF5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CCE3B61-FD3F-E57E-E03C-6F1116CC2C88}"/>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5" name="Footer Placeholder 4">
            <a:extLst>
              <a:ext uri="{FF2B5EF4-FFF2-40B4-BE49-F238E27FC236}">
                <a16:creationId xmlns:a16="http://schemas.microsoft.com/office/drawing/2014/main" id="{585A9F8F-CD78-32DA-2FCD-485680D20A4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20DF350-4D7B-15E3-17F2-E04F89C5FF85}"/>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356753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FF4F4-A98E-7FB1-5489-7569F6B2549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A1ACD13-C37F-A654-4CF7-F5FD0F871C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494386-983C-C32E-8EB4-D8BFAC9B9B69}"/>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5" name="Footer Placeholder 4">
            <a:extLst>
              <a:ext uri="{FF2B5EF4-FFF2-40B4-BE49-F238E27FC236}">
                <a16:creationId xmlns:a16="http://schemas.microsoft.com/office/drawing/2014/main" id="{2FDA1D49-77E6-183B-5AFF-5FAD923B9F5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6A0BBC4-EC71-4D99-2363-0191CD0D6267}"/>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1556933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70F80-07CA-FEB8-8369-C1D462F05E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1ECE19C-DBDE-FED0-09BE-333A1F9400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B5EF74-852D-BC6F-EEAB-01CDC563127D}"/>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5" name="Footer Placeholder 4">
            <a:extLst>
              <a:ext uri="{FF2B5EF4-FFF2-40B4-BE49-F238E27FC236}">
                <a16:creationId xmlns:a16="http://schemas.microsoft.com/office/drawing/2014/main" id="{F03EE895-3CBF-C861-7C32-BC8EBEC89C8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4E95759-0788-0087-D13E-0B2C1FE0A212}"/>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321012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2920" cy="2386440"/>
          </a:xfrm>
          <a:prstGeom prst="rect">
            <a:avLst/>
          </a:prstGeom>
        </p:spPr>
        <p:txBody>
          <a:bodyPr lIns="0" tIns="0" rIns="0" bIns="0" anchor="ctr">
            <a:noAutofit/>
          </a:bodyPr>
          <a:lstStyle/>
          <a:p>
            <a:pPr algn="ctr"/>
            <a:endParaRPr lang="en-ZA" sz="4400" b="0" strike="noStrike" spc="-1">
              <a:latin typeface="Arial"/>
            </a:endParaRPr>
          </a:p>
        </p:txBody>
      </p:sp>
      <p:sp>
        <p:nvSpPr>
          <p:cNvPr id="3" name="PlaceHolder 2"/>
          <p:cNvSpPr>
            <a:spLocks noGrp="1"/>
          </p:cNvSpPr>
          <p:nvPr>
            <p:ph type="subTitle"/>
          </p:nvPr>
        </p:nvSpPr>
        <p:spPr>
          <a:xfrm>
            <a:off x="609480" y="1604520"/>
            <a:ext cx="10972080" cy="3976920"/>
          </a:xfrm>
          <a:prstGeom prst="rect">
            <a:avLst/>
          </a:prstGeom>
        </p:spPr>
        <p:txBody>
          <a:bodyPr lIns="0" tIns="0" rIns="0" bIns="0" anchor="ctr">
            <a:noAutofit/>
          </a:bodyPr>
          <a:lstStyle/>
          <a:p>
            <a:pPr algn="ctr"/>
            <a:endParaRPr lang="en-ZA" sz="3200" b="0" strike="noStrike" spc="-1">
              <a:latin typeface="Arial"/>
            </a:endParaRPr>
          </a:p>
        </p:txBody>
      </p:sp>
    </p:spTree>
    <p:extLst>
      <p:ext uri="{BB962C8B-B14F-4D97-AF65-F5344CB8AC3E}">
        <p14:creationId xmlns:p14="http://schemas.microsoft.com/office/powerpoint/2010/main" val="198624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CB45-3DFF-C1B1-CDEF-79938B3F6E6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FC3945F-FA5F-6F9B-160A-0B4CAA12C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8E52B80-0E53-F43F-8506-0791A5260A21}"/>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5" name="Footer Placeholder 4">
            <a:extLst>
              <a:ext uri="{FF2B5EF4-FFF2-40B4-BE49-F238E27FC236}">
                <a16:creationId xmlns:a16="http://schemas.microsoft.com/office/drawing/2014/main" id="{AC7372C7-A2F1-2616-3DAB-F016FE3453D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B396A69-7AA0-D26B-9B48-CCB6494A12D5}"/>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4157713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9D9F-5BD7-191D-F229-F424D37243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C863622-7D63-5C11-AA95-9C49D71784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EC6C52-472C-0491-A737-C24B538F8FA9}"/>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5" name="Footer Placeholder 4">
            <a:extLst>
              <a:ext uri="{FF2B5EF4-FFF2-40B4-BE49-F238E27FC236}">
                <a16:creationId xmlns:a16="http://schemas.microsoft.com/office/drawing/2014/main" id="{AABEEDAE-3F4B-F156-6082-94DBD03993A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72BDAA1-75F1-B28C-1075-B294A250EF97}"/>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21614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BAF3-86CE-B61D-57E7-FD4D1FE2A9B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3DF06BC-5A9C-C77E-8909-0E4808FD36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A30308D-A3CE-A8B5-692F-BC6BF8F273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60484F10-889D-0FA2-D225-AB6F3BFEF41F}"/>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6" name="Footer Placeholder 5">
            <a:extLst>
              <a:ext uri="{FF2B5EF4-FFF2-40B4-BE49-F238E27FC236}">
                <a16:creationId xmlns:a16="http://schemas.microsoft.com/office/drawing/2014/main" id="{5B195267-4FC8-033A-04F6-D3D7B374ED5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9F33E4C-459B-FDB1-D603-C9FFE1F484FF}"/>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2177380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47B5-140A-0D18-7303-51EA0599F12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43CD0BE-29EC-2352-7312-E76256C9E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998990-14AE-F201-F2ED-7D308B9E58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30488D5-1E6D-6B86-AF6B-E72616B993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C3F395-E657-2165-68E8-F3C5BAE55F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755F16E-7636-E8A5-F216-9D819E7730EE}"/>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8" name="Footer Placeholder 7">
            <a:extLst>
              <a:ext uri="{FF2B5EF4-FFF2-40B4-BE49-F238E27FC236}">
                <a16:creationId xmlns:a16="http://schemas.microsoft.com/office/drawing/2014/main" id="{446AE7EE-6801-3170-43E3-AFC94CD4812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0BBF1D9-1A1B-4512-30FE-98C9D82E9A56}"/>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112125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9FFF-24A8-539B-595F-5E646F3F9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8214BBF-6A49-37B3-5E4E-1824CA4834F6}"/>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4" name="Footer Placeholder 3">
            <a:extLst>
              <a:ext uri="{FF2B5EF4-FFF2-40B4-BE49-F238E27FC236}">
                <a16:creationId xmlns:a16="http://schemas.microsoft.com/office/drawing/2014/main" id="{D6324B8F-68EF-71E3-37A7-B76B5BAEA37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62F7333-29C7-37E3-61AF-7932507FC7F0}"/>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219762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7595F-1275-CA62-7BE7-0402DE9ECED9}"/>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3" name="Footer Placeholder 2">
            <a:extLst>
              <a:ext uri="{FF2B5EF4-FFF2-40B4-BE49-F238E27FC236}">
                <a16:creationId xmlns:a16="http://schemas.microsoft.com/office/drawing/2014/main" id="{78C78B53-D198-38AE-CFB3-13892C3940A8}"/>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41ADEFB-7F36-D5AF-D661-9F0C9439F89C}"/>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421701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F055-139B-7A4D-8CCB-5038BED1C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7EEBD49B-3690-179A-6DA2-36DA3391A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C0C4F03-3D4A-9D2D-D24E-42B20C9DC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C4610-F7EF-1F69-4732-FC9CCB35BE7E}"/>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6" name="Footer Placeholder 5">
            <a:extLst>
              <a:ext uri="{FF2B5EF4-FFF2-40B4-BE49-F238E27FC236}">
                <a16:creationId xmlns:a16="http://schemas.microsoft.com/office/drawing/2014/main" id="{F20C97D6-7A9B-57A7-FC63-8C5590FA4B5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B7C7C3D-E5E4-F44A-586A-5F50E0CE82DC}"/>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91729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4842-4FF6-A602-9AC1-C3CEA19BF3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B6150A9-4DE5-817D-E8DA-FD49EC917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3DAC871-9C97-CDD0-DB66-3E80C15E4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E3E6B-70FE-8D27-C6C3-5D2F3D85DB9D}"/>
              </a:ext>
            </a:extLst>
          </p:cNvPr>
          <p:cNvSpPr>
            <a:spLocks noGrp="1"/>
          </p:cNvSpPr>
          <p:nvPr>
            <p:ph type="dt" sz="half" idx="10"/>
          </p:nvPr>
        </p:nvSpPr>
        <p:spPr/>
        <p:txBody>
          <a:bodyPr/>
          <a:lstStyle/>
          <a:p>
            <a:fld id="{A9425C83-2DC1-47D4-BE1A-4F42C19D19B7}" type="datetimeFigureOut">
              <a:rPr lang="en-ZA" smtClean="0"/>
              <a:t>2023/09/14</a:t>
            </a:fld>
            <a:endParaRPr lang="en-ZA"/>
          </a:p>
        </p:txBody>
      </p:sp>
      <p:sp>
        <p:nvSpPr>
          <p:cNvPr id="6" name="Footer Placeholder 5">
            <a:extLst>
              <a:ext uri="{FF2B5EF4-FFF2-40B4-BE49-F238E27FC236}">
                <a16:creationId xmlns:a16="http://schemas.microsoft.com/office/drawing/2014/main" id="{A7AF5CA6-2EB2-CAF4-6F6D-41FA5AA99A4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181EA4-6C2C-58C3-FA22-FCE9850787CB}"/>
              </a:ext>
            </a:extLst>
          </p:cNvPr>
          <p:cNvSpPr>
            <a:spLocks noGrp="1"/>
          </p:cNvSpPr>
          <p:nvPr>
            <p:ph type="sldNum" sz="quarter" idx="12"/>
          </p:nvPr>
        </p:nvSpPr>
        <p:spPr/>
        <p:txBody>
          <a:bodyPr/>
          <a:lstStyle/>
          <a:p>
            <a:fld id="{2D90F746-94CC-4530-BC6D-C32584715E00}" type="slidenum">
              <a:rPr lang="en-ZA" smtClean="0"/>
              <a:t>‹#›</a:t>
            </a:fld>
            <a:endParaRPr lang="en-ZA"/>
          </a:p>
        </p:txBody>
      </p:sp>
    </p:spTree>
    <p:extLst>
      <p:ext uri="{BB962C8B-B14F-4D97-AF65-F5344CB8AC3E}">
        <p14:creationId xmlns:p14="http://schemas.microsoft.com/office/powerpoint/2010/main" val="60092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47A283-77E1-6C7A-BB18-BC625F4CEB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FA842D6-BFB7-9E35-5B0E-3F8EAB037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5E470FA-5F0E-CCF8-0461-BDB4D7F24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25C83-2DC1-47D4-BE1A-4F42C19D19B7}" type="datetimeFigureOut">
              <a:rPr lang="en-ZA" smtClean="0"/>
              <a:t>2023/09/14</a:t>
            </a:fld>
            <a:endParaRPr lang="en-ZA"/>
          </a:p>
        </p:txBody>
      </p:sp>
      <p:sp>
        <p:nvSpPr>
          <p:cNvPr id="5" name="Footer Placeholder 4">
            <a:extLst>
              <a:ext uri="{FF2B5EF4-FFF2-40B4-BE49-F238E27FC236}">
                <a16:creationId xmlns:a16="http://schemas.microsoft.com/office/drawing/2014/main" id="{BCDCAE0E-FB76-BE63-F88A-4A745638BF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FAF2DD3B-D5C0-B78B-13AE-0DE8B082A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0F746-94CC-4530-BC6D-C32584715E00}" type="slidenum">
              <a:rPr lang="en-ZA" smtClean="0"/>
              <a:t>‹#›</a:t>
            </a:fld>
            <a:endParaRPr lang="en-ZA"/>
          </a:p>
        </p:txBody>
      </p:sp>
    </p:spTree>
    <p:extLst>
      <p:ext uri="{BB962C8B-B14F-4D97-AF65-F5344CB8AC3E}">
        <p14:creationId xmlns:p14="http://schemas.microsoft.com/office/powerpoint/2010/main" val="4006941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n.wikipedia.org/wiki/Monounsaturated_fat"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11.pn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jpeg"/><Relationship Id="rId7"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D0691E-C1AE-A2FA-DE8F-E4672C14C90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2400" b="1" dirty="0">
              <a:solidFill>
                <a:schemeClr val="tx1"/>
              </a:solidFill>
              <a:latin typeface="Calibri" panose="020F0502020204030204" pitchFamily="34" charset="0"/>
              <a:cs typeface="Calibri" panose="020F0502020204030204" pitchFamily="34" charset="0"/>
            </a:endParaRPr>
          </a:p>
          <a:p>
            <a:pPr algn="ctr"/>
            <a:endParaRPr lang="en-ZA" sz="2400" b="1" dirty="0">
              <a:solidFill>
                <a:schemeClr val="tx1"/>
              </a:solidFill>
              <a:latin typeface="Calibri" panose="020F0502020204030204" pitchFamily="34" charset="0"/>
              <a:cs typeface="Calibri" panose="020F0502020204030204" pitchFamily="34" charset="0"/>
            </a:endParaRPr>
          </a:p>
          <a:p>
            <a:pPr algn="ctr"/>
            <a:endParaRPr lang="en-ZA" sz="2400" b="1" dirty="0">
              <a:solidFill>
                <a:schemeClr val="tx1"/>
              </a:solidFill>
              <a:latin typeface="Calibri" panose="020F0502020204030204" pitchFamily="34" charset="0"/>
              <a:cs typeface="Calibri" panose="020F0502020204030204" pitchFamily="34" charset="0"/>
            </a:endParaRPr>
          </a:p>
          <a:p>
            <a:pPr algn="ctr"/>
            <a:endParaRPr lang="en-ZA" sz="2400" b="1" dirty="0">
              <a:solidFill>
                <a:schemeClr val="tx1"/>
              </a:solidFill>
              <a:latin typeface="Calibri" panose="020F0502020204030204" pitchFamily="34" charset="0"/>
              <a:cs typeface="Calibri" panose="020F0502020204030204" pitchFamily="34" charset="0"/>
            </a:endParaRPr>
          </a:p>
          <a:p>
            <a:pPr algn="ctr"/>
            <a:endParaRPr lang="en-ZA" sz="2400" b="1" dirty="0">
              <a:solidFill>
                <a:schemeClr val="tx1"/>
              </a:solidFill>
              <a:latin typeface="Calibri" panose="020F0502020204030204" pitchFamily="34" charset="0"/>
              <a:cs typeface="Calibri" panose="020F0502020204030204" pitchFamily="34" charset="0"/>
            </a:endParaRPr>
          </a:p>
          <a:p>
            <a:pPr algn="ctr"/>
            <a:endParaRPr lang="en-ZA" sz="2400" b="1" dirty="0">
              <a:solidFill>
                <a:schemeClr val="tx1"/>
              </a:solidFill>
              <a:latin typeface="Calibri" panose="020F0502020204030204" pitchFamily="34" charset="0"/>
              <a:cs typeface="Calibri" panose="020F0502020204030204" pitchFamily="34" charset="0"/>
            </a:endParaRPr>
          </a:p>
          <a:p>
            <a:pPr algn="ctr"/>
            <a:endParaRPr lang="en-ZA" sz="2400" b="1" dirty="0">
              <a:solidFill>
                <a:schemeClr val="tx1"/>
              </a:solidFill>
              <a:latin typeface="Calibri" panose="020F0502020204030204" pitchFamily="34" charset="0"/>
              <a:cs typeface="Calibri" panose="020F0502020204030204" pitchFamily="34" charset="0"/>
            </a:endParaRPr>
          </a:p>
          <a:p>
            <a:pPr algn="ctr"/>
            <a:endParaRPr lang="en-ZA" dirty="0">
              <a:solidFill>
                <a:schemeClr val="tx1"/>
              </a:solidFill>
            </a:endParaRPr>
          </a:p>
        </p:txBody>
      </p:sp>
      <p:pic>
        <p:nvPicPr>
          <p:cNvPr id="6" name="Picture 5">
            <a:extLst>
              <a:ext uri="{FF2B5EF4-FFF2-40B4-BE49-F238E27FC236}">
                <a16:creationId xmlns:a16="http://schemas.microsoft.com/office/drawing/2014/main" id="{F9C83614-8085-8C13-1543-AA5B617DAD8A}"/>
              </a:ext>
            </a:extLst>
          </p:cNvPr>
          <p:cNvPicPr>
            <a:picLocks noChangeAspect="1"/>
          </p:cNvPicPr>
          <p:nvPr/>
        </p:nvPicPr>
        <p:blipFill>
          <a:blip r:embed="rId2"/>
          <a:stretch>
            <a:fillRect/>
          </a:stretch>
        </p:blipFill>
        <p:spPr>
          <a:xfrm>
            <a:off x="4681634" y="115543"/>
            <a:ext cx="2828731" cy="2828731"/>
          </a:xfrm>
          <a:prstGeom prst="rect">
            <a:avLst/>
          </a:prstGeom>
          <a:solidFill>
            <a:srgbClr val="1E266F"/>
          </a:solidFill>
        </p:spPr>
      </p:pic>
      <p:graphicFrame>
        <p:nvGraphicFramePr>
          <p:cNvPr id="7" name="Table 7">
            <a:extLst>
              <a:ext uri="{FF2B5EF4-FFF2-40B4-BE49-F238E27FC236}">
                <a16:creationId xmlns:a16="http://schemas.microsoft.com/office/drawing/2014/main" id="{80F0AEBE-BCBD-0516-2F54-3EC5410433B1}"/>
              </a:ext>
            </a:extLst>
          </p:cNvPr>
          <p:cNvGraphicFramePr>
            <a:graphicFrameLocks noGrp="1"/>
          </p:cNvGraphicFramePr>
          <p:nvPr>
            <p:extLst>
              <p:ext uri="{D42A27DB-BD31-4B8C-83A1-F6EECF244321}">
                <p14:modId xmlns:p14="http://schemas.microsoft.com/office/powerpoint/2010/main" val="2323262002"/>
              </p:ext>
            </p:extLst>
          </p:nvPr>
        </p:nvGraphicFramePr>
        <p:xfrm>
          <a:off x="0" y="2828731"/>
          <a:ext cx="12192000" cy="24841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3694063767"/>
                    </a:ext>
                  </a:extLst>
                </a:gridCol>
              </a:tblGrid>
              <a:tr h="370840">
                <a:tc>
                  <a:txBody>
                    <a:bodyPr/>
                    <a:lstStyle/>
                    <a:p>
                      <a:pPr algn="ctr">
                        <a:spcAft>
                          <a:spcPts val="600"/>
                        </a:spcAft>
                      </a:pPr>
                      <a:r>
                        <a:rPr lang="en-GB" sz="2800" b="1" dirty="0">
                          <a:effectLst/>
                          <a:latin typeface="Calibri" panose="020F0502020204030204" pitchFamily="34" charset="0"/>
                          <a:ea typeface="Times New Roman" panose="02020603050405020304" pitchFamily="18" charset="0"/>
                          <a:cs typeface="Calibri" panose="020F0502020204030204" pitchFamily="34" charset="0"/>
                        </a:rPr>
                        <a:t>Standards for essential and vegetable oils – trade facilitator or barrier?</a:t>
                      </a:r>
                    </a:p>
                    <a:p>
                      <a:pPr algn="ctr">
                        <a:spcAft>
                          <a:spcPts val="600"/>
                        </a:spcAft>
                      </a:pPr>
                      <a:endParaRPr lang="en-ZA" sz="2800" dirty="0">
                        <a:effectLst/>
                        <a:latin typeface="Calibri" panose="020F0502020204030204" pitchFamily="34" charset="0"/>
                        <a:ea typeface="Times New Roman" panose="02020603050405020304" pitchFamily="18" charset="0"/>
                        <a:cs typeface="Arial" panose="020B0604020202020204" pitchFamily="34" charset="0"/>
                      </a:endParaRPr>
                    </a:p>
                  </a:txBody>
                  <a:tcPr marL="114300" marR="114300" marT="0" marB="0" anchor="ctr">
                    <a:solidFill>
                      <a:srgbClr val="4D7C2F"/>
                    </a:solidFill>
                  </a:tcPr>
                </a:tc>
                <a:extLst>
                  <a:ext uri="{0D108BD9-81ED-4DB2-BD59-A6C34878D82A}">
                    <a16:rowId xmlns:a16="http://schemas.microsoft.com/office/drawing/2014/main" val="2029694338"/>
                  </a:ext>
                </a:extLst>
              </a:tr>
              <a:tr h="370840">
                <a:tc>
                  <a:txBody>
                    <a:bodyPr/>
                    <a:lstStyle/>
                    <a:p>
                      <a:pPr algn="ctr"/>
                      <a:r>
                        <a:rPr lang="en-ZA" sz="2400" dirty="0">
                          <a:solidFill>
                            <a:schemeClr val="bg1"/>
                          </a:solidFill>
                          <a:latin typeface="Calibri" panose="020F0502020204030204" pitchFamily="34" charset="0"/>
                          <a:cs typeface="Calibri" panose="020F0502020204030204" pitchFamily="34" charset="0"/>
                        </a:rPr>
                        <a:t>Karen Swanepoel</a:t>
                      </a:r>
                    </a:p>
                    <a:p>
                      <a:pPr algn="ctr"/>
                      <a:r>
                        <a:rPr lang="en-ZA" sz="2400" dirty="0">
                          <a:solidFill>
                            <a:schemeClr val="bg1"/>
                          </a:solidFill>
                          <a:latin typeface="Calibri" panose="020F0502020204030204" pitchFamily="34" charset="0"/>
                          <a:cs typeface="Calibri" panose="020F0502020204030204" pitchFamily="34" charset="0"/>
                        </a:rPr>
                        <a:t>SA Essential Oil Producers Association</a:t>
                      </a:r>
                    </a:p>
                    <a:p>
                      <a:pPr algn="ctr"/>
                      <a:endParaRPr lang="en-ZA" sz="2400" dirty="0">
                        <a:solidFill>
                          <a:schemeClr val="bg1"/>
                        </a:solidFill>
                        <a:latin typeface="Calibri" panose="020F0502020204030204" pitchFamily="34" charset="0"/>
                        <a:cs typeface="Calibri" panose="020F0502020204030204" pitchFamily="34" charset="0"/>
                      </a:endParaRPr>
                    </a:p>
                    <a:p>
                      <a:pPr algn="ctr"/>
                      <a:r>
                        <a:rPr lang="en-ZA" sz="2400">
                          <a:solidFill>
                            <a:schemeClr val="bg1"/>
                          </a:solidFill>
                          <a:latin typeface="Calibri" panose="020F0502020204030204" pitchFamily="34" charset="0"/>
                          <a:cs typeface="Calibri" panose="020F0502020204030204" pitchFamily="34" charset="0"/>
                        </a:rPr>
                        <a:t>15 </a:t>
                      </a:r>
                      <a:r>
                        <a:rPr lang="en-ZA" sz="2400" dirty="0">
                          <a:solidFill>
                            <a:schemeClr val="bg1"/>
                          </a:solidFill>
                          <a:latin typeface="Calibri" panose="020F0502020204030204" pitchFamily="34" charset="0"/>
                          <a:cs typeface="Calibri" panose="020F0502020204030204" pitchFamily="34" charset="0"/>
                        </a:rPr>
                        <a:t>September 2023</a:t>
                      </a:r>
                    </a:p>
                  </a:txBody>
                  <a:tcPr>
                    <a:solidFill>
                      <a:srgbClr val="1E266F"/>
                    </a:solidFill>
                  </a:tcPr>
                </a:tc>
                <a:extLst>
                  <a:ext uri="{0D108BD9-81ED-4DB2-BD59-A6C34878D82A}">
                    <a16:rowId xmlns:a16="http://schemas.microsoft.com/office/drawing/2014/main" val="2339152755"/>
                  </a:ext>
                </a:extLst>
              </a:tr>
            </a:tbl>
          </a:graphicData>
        </a:graphic>
      </p:graphicFrame>
      <p:pic>
        <p:nvPicPr>
          <p:cNvPr id="8" name="Picture 7">
            <a:extLst>
              <a:ext uri="{FF2B5EF4-FFF2-40B4-BE49-F238E27FC236}">
                <a16:creationId xmlns:a16="http://schemas.microsoft.com/office/drawing/2014/main" id="{AFA29B46-D47F-6110-4FF5-9F5271336D34}"/>
              </a:ext>
            </a:extLst>
          </p:cNvPr>
          <p:cNvPicPr>
            <a:picLocks noChangeAspect="1"/>
          </p:cNvPicPr>
          <p:nvPr/>
        </p:nvPicPr>
        <p:blipFill>
          <a:blip r:embed="rId3"/>
          <a:stretch>
            <a:fillRect/>
          </a:stretch>
        </p:blipFill>
        <p:spPr>
          <a:xfrm>
            <a:off x="5664177" y="5657462"/>
            <a:ext cx="863644" cy="806491"/>
          </a:xfrm>
          <a:prstGeom prst="rect">
            <a:avLst/>
          </a:prstGeom>
        </p:spPr>
      </p:pic>
    </p:spTree>
    <p:extLst>
      <p:ext uri="{BB962C8B-B14F-4D97-AF65-F5344CB8AC3E}">
        <p14:creationId xmlns:p14="http://schemas.microsoft.com/office/powerpoint/2010/main" val="359182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AB4C8C-D30B-C845-70E0-6023800DCAC0}"/>
              </a:ext>
            </a:extLst>
          </p:cNvPr>
          <p:cNvPicPr>
            <a:picLocks noChangeAspect="1"/>
          </p:cNvPicPr>
          <p:nvPr/>
        </p:nvPicPr>
        <p:blipFill>
          <a:blip r:embed="rId2"/>
          <a:stretch>
            <a:fillRect/>
          </a:stretch>
        </p:blipFill>
        <p:spPr>
          <a:xfrm>
            <a:off x="4278542" y="319238"/>
            <a:ext cx="2862431" cy="3080383"/>
          </a:xfrm>
          <a:prstGeom prst="rect">
            <a:avLst/>
          </a:prstGeom>
        </p:spPr>
      </p:pic>
      <p:pic>
        <p:nvPicPr>
          <p:cNvPr id="7" name="Picture 6">
            <a:extLst>
              <a:ext uri="{FF2B5EF4-FFF2-40B4-BE49-F238E27FC236}">
                <a16:creationId xmlns:a16="http://schemas.microsoft.com/office/drawing/2014/main" id="{4272A3A4-4AEF-112A-0D0B-D4F36747BAB8}"/>
              </a:ext>
            </a:extLst>
          </p:cNvPr>
          <p:cNvPicPr>
            <a:picLocks noChangeAspect="1"/>
          </p:cNvPicPr>
          <p:nvPr/>
        </p:nvPicPr>
        <p:blipFill>
          <a:blip r:embed="rId3"/>
          <a:stretch>
            <a:fillRect/>
          </a:stretch>
        </p:blipFill>
        <p:spPr>
          <a:xfrm>
            <a:off x="3697603" y="3484098"/>
            <a:ext cx="2862431" cy="3020827"/>
          </a:xfrm>
          <a:prstGeom prst="rect">
            <a:avLst/>
          </a:prstGeom>
        </p:spPr>
      </p:pic>
      <p:sp>
        <p:nvSpPr>
          <p:cNvPr id="3" name="Subtitle 2">
            <a:extLst>
              <a:ext uri="{FF2B5EF4-FFF2-40B4-BE49-F238E27FC236}">
                <a16:creationId xmlns:a16="http://schemas.microsoft.com/office/drawing/2014/main" id="{D6775F35-8F6D-437B-1E20-5A3851643B90}"/>
              </a:ext>
            </a:extLst>
          </p:cNvPr>
          <p:cNvSpPr>
            <a:spLocks noGrp="1"/>
          </p:cNvSpPr>
          <p:nvPr>
            <p:ph type="subTitle"/>
          </p:nvPr>
        </p:nvSpPr>
        <p:spPr>
          <a:xfrm>
            <a:off x="8315036" y="2526683"/>
            <a:ext cx="3844496" cy="3978242"/>
          </a:xfrm>
        </p:spPr>
        <p:txBody>
          <a:bodyPr/>
          <a:lstStyle/>
          <a:p>
            <a:pPr marL="285750" indent="-285750">
              <a:buFont typeface="Wingdings" panose="05000000000000000000" pitchFamily="2" charset="2"/>
              <a:buChar char="§"/>
            </a:pPr>
            <a:r>
              <a:rPr lang="en-US" sz="1600" dirty="0"/>
              <a:t>The international misnomer of Geranium oil from Pelargonium graveolens is addressed.</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More DNA studies are needed to improve the yield and confirm chemotype of Pelargonium graveolens, P radens and P capitatum in SA.</a:t>
            </a:r>
          </a:p>
          <a:p>
            <a:pPr marL="285750" indent="-285750">
              <a:buFont typeface="Wingdings" panose="05000000000000000000" pitchFamily="2" charset="2"/>
              <a:buChar char="§"/>
            </a:pPr>
            <a:endParaRPr lang="en-ZA" sz="1600" dirty="0"/>
          </a:p>
          <a:p>
            <a:pPr marL="285750" indent="-285750">
              <a:buFont typeface="Wingdings" panose="05000000000000000000" pitchFamily="2" charset="2"/>
              <a:buChar char="§"/>
            </a:pPr>
            <a:r>
              <a:rPr lang="en-ZA" sz="1600" dirty="0"/>
              <a:t>Pelargonium EOs are most often used to replace Rosa </a:t>
            </a:r>
            <a:r>
              <a:rPr lang="en-ZA" sz="1600" dirty="0" err="1"/>
              <a:t>damascena</a:t>
            </a:r>
            <a:r>
              <a:rPr lang="en-ZA" sz="1600" dirty="0"/>
              <a:t> EO, which is very expensive</a:t>
            </a:r>
            <a:endParaRPr lang="en-US" sz="1600" dirty="0"/>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We are grateful for all the efforts and coordination from the GQSP-SA and UNIDO, Dr Elsie Meintjies, SABS staff, the technical committee and, the oil producers of SAEOPA.</a:t>
            </a:r>
            <a:endParaRPr lang="en-ZA" sz="1600" dirty="0"/>
          </a:p>
        </p:txBody>
      </p:sp>
      <p:pic>
        <p:nvPicPr>
          <p:cNvPr id="5" name="Picture 4">
            <a:extLst>
              <a:ext uri="{FF2B5EF4-FFF2-40B4-BE49-F238E27FC236}">
                <a16:creationId xmlns:a16="http://schemas.microsoft.com/office/drawing/2014/main" id="{8197F2D5-85F4-0B2A-CAC3-95B0747B1154}"/>
              </a:ext>
            </a:extLst>
          </p:cNvPr>
          <p:cNvPicPr>
            <a:picLocks noChangeAspect="1"/>
          </p:cNvPicPr>
          <p:nvPr/>
        </p:nvPicPr>
        <p:blipFill>
          <a:blip r:embed="rId4"/>
          <a:stretch>
            <a:fillRect/>
          </a:stretch>
        </p:blipFill>
        <p:spPr>
          <a:xfrm>
            <a:off x="493981" y="377294"/>
            <a:ext cx="3532656" cy="6127631"/>
          </a:xfrm>
          <a:prstGeom prst="rect">
            <a:avLst/>
          </a:prstGeom>
        </p:spPr>
      </p:pic>
      <p:pic>
        <p:nvPicPr>
          <p:cNvPr id="4" name="Picture 3">
            <a:extLst>
              <a:ext uri="{FF2B5EF4-FFF2-40B4-BE49-F238E27FC236}">
                <a16:creationId xmlns:a16="http://schemas.microsoft.com/office/drawing/2014/main" id="{9FABA5C6-B8AB-3EB6-9351-5ACBF8764120}"/>
              </a:ext>
            </a:extLst>
          </p:cNvPr>
          <p:cNvPicPr>
            <a:picLocks noChangeAspect="1"/>
          </p:cNvPicPr>
          <p:nvPr/>
        </p:nvPicPr>
        <p:blipFill>
          <a:blip r:embed="rId5"/>
          <a:stretch>
            <a:fillRect/>
          </a:stretch>
        </p:blipFill>
        <p:spPr>
          <a:xfrm>
            <a:off x="6135381" y="4762765"/>
            <a:ext cx="2058944" cy="1572490"/>
          </a:xfrm>
          <a:prstGeom prst="rect">
            <a:avLst/>
          </a:prstGeom>
        </p:spPr>
      </p:pic>
      <p:pic>
        <p:nvPicPr>
          <p:cNvPr id="8" name="Picture 7">
            <a:extLst>
              <a:ext uri="{FF2B5EF4-FFF2-40B4-BE49-F238E27FC236}">
                <a16:creationId xmlns:a16="http://schemas.microsoft.com/office/drawing/2014/main" id="{41641925-187D-00B6-E2EE-9A22119377B2}"/>
              </a:ext>
            </a:extLst>
          </p:cNvPr>
          <p:cNvPicPr>
            <a:picLocks noChangeAspect="1"/>
          </p:cNvPicPr>
          <p:nvPr/>
        </p:nvPicPr>
        <p:blipFill>
          <a:blip r:embed="rId6"/>
          <a:stretch>
            <a:fillRect/>
          </a:stretch>
        </p:blipFill>
        <p:spPr>
          <a:xfrm>
            <a:off x="8025771" y="793461"/>
            <a:ext cx="3352911" cy="1648745"/>
          </a:xfrm>
          <a:prstGeom prst="rect">
            <a:avLst/>
          </a:prstGeom>
        </p:spPr>
      </p:pic>
      <p:pic>
        <p:nvPicPr>
          <p:cNvPr id="13" name="Picture 12">
            <a:extLst>
              <a:ext uri="{FF2B5EF4-FFF2-40B4-BE49-F238E27FC236}">
                <a16:creationId xmlns:a16="http://schemas.microsoft.com/office/drawing/2014/main" id="{5AE5641C-E3DA-61D4-D389-326F6B7ECF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9980" y="3129400"/>
            <a:ext cx="1133633" cy="1200318"/>
          </a:xfrm>
          <a:prstGeom prst="rect">
            <a:avLst/>
          </a:prstGeom>
        </p:spPr>
      </p:pic>
    </p:spTree>
    <p:extLst>
      <p:ext uri="{BB962C8B-B14F-4D97-AF65-F5344CB8AC3E}">
        <p14:creationId xmlns:p14="http://schemas.microsoft.com/office/powerpoint/2010/main" val="2947779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5667-E817-B7BD-9040-514A5122C105}"/>
              </a:ext>
            </a:extLst>
          </p:cNvPr>
          <p:cNvSpPr>
            <a:spLocks noGrp="1"/>
          </p:cNvSpPr>
          <p:nvPr>
            <p:ph type="title"/>
          </p:nvPr>
        </p:nvSpPr>
        <p:spPr/>
        <p:txBody>
          <a:bodyPr/>
          <a:lstStyle/>
          <a:p>
            <a:r>
              <a:rPr lang="en-US" dirty="0"/>
              <a:t>What does a standard look like?</a:t>
            </a:r>
            <a:endParaRPr lang="en-ZA" dirty="0"/>
          </a:p>
        </p:txBody>
      </p:sp>
      <p:pic>
        <p:nvPicPr>
          <p:cNvPr id="4" name="Content Placeholder 3">
            <a:extLst>
              <a:ext uri="{FF2B5EF4-FFF2-40B4-BE49-F238E27FC236}">
                <a16:creationId xmlns:a16="http://schemas.microsoft.com/office/drawing/2014/main" id="{4A380692-74C5-4788-BB6B-B00907D60ED3}"/>
              </a:ext>
            </a:extLst>
          </p:cNvPr>
          <p:cNvPicPr>
            <a:picLocks noGrp="1" noChangeAspect="1"/>
          </p:cNvPicPr>
          <p:nvPr>
            <p:ph idx="1"/>
          </p:nvPr>
        </p:nvPicPr>
        <p:blipFill>
          <a:blip r:embed="rId2"/>
          <a:stretch>
            <a:fillRect/>
          </a:stretch>
        </p:blipFill>
        <p:spPr>
          <a:xfrm>
            <a:off x="708920" y="1690688"/>
            <a:ext cx="3515234" cy="4351338"/>
          </a:xfrm>
          <a:prstGeom prst="rect">
            <a:avLst/>
          </a:prstGeom>
        </p:spPr>
      </p:pic>
      <p:pic>
        <p:nvPicPr>
          <p:cNvPr id="5" name="Picture 4">
            <a:extLst>
              <a:ext uri="{FF2B5EF4-FFF2-40B4-BE49-F238E27FC236}">
                <a16:creationId xmlns:a16="http://schemas.microsoft.com/office/drawing/2014/main" id="{441F1458-81CE-9995-5056-8DF59913F86C}"/>
              </a:ext>
            </a:extLst>
          </p:cNvPr>
          <p:cNvPicPr>
            <a:picLocks noChangeAspect="1"/>
          </p:cNvPicPr>
          <p:nvPr/>
        </p:nvPicPr>
        <p:blipFill>
          <a:blip r:embed="rId3"/>
          <a:stretch>
            <a:fillRect/>
          </a:stretch>
        </p:blipFill>
        <p:spPr>
          <a:xfrm>
            <a:off x="3967668" y="1265739"/>
            <a:ext cx="3865409" cy="4911223"/>
          </a:xfrm>
          <a:prstGeom prst="rect">
            <a:avLst/>
          </a:prstGeom>
        </p:spPr>
      </p:pic>
      <p:pic>
        <p:nvPicPr>
          <p:cNvPr id="6" name="Picture 5">
            <a:extLst>
              <a:ext uri="{FF2B5EF4-FFF2-40B4-BE49-F238E27FC236}">
                <a16:creationId xmlns:a16="http://schemas.microsoft.com/office/drawing/2014/main" id="{F0DFDF94-60E5-B3CF-5454-D59083D92420}"/>
              </a:ext>
            </a:extLst>
          </p:cNvPr>
          <p:cNvPicPr>
            <a:picLocks noChangeAspect="1"/>
          </p:cNvPicPr>
          <p:nvPr/>
        </p:nvPicPr>
        <p:blipFill>
          <a:blip r:embed="rId4"/>
          <a:stretch>
            <a:fillRect/>
          </a:stretch>
        </p:blipFill>
        <p:spPr>
          <a:xfrm>
            <a:off x="7882374" y="1225687"/>
            <a:ext cx="3865409" cy="5396372"/>
          </a:xfrm>
          <a:prstGeom prst="rect">
            <a:avLst/>
          </a:prstGeom>
        </p:spPr>
      </p:pic>
      <p:pic>
        <p:nvPicPr>
          <p:cNvPr id="7" name="Picture 6">
            <a:extLst>
              <a:ext uri="{FF2B5EF4-FFF2-40B4-BE49-F238E27FC236}">
                <a16:creationId xmlns:a16="http://schemas.microsoft.com/office/drawing/2014/main" id="{8818B3B0-D202-4BED-C2DE-9076173639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3026" y="65421"/>
            <a:ext cx="1133633" cy="1200318"/>
          </a:xfrm>
          <a:prstGeom prst="rect">
            <a:avLst/>
          </a:prstGeom>
        </p:spPr>
      </p:pic>
    </p:spTree>
    <p:extLst>
      <p:ext uri="{BB962C8B-B14F-4D97-AF65-F5344CB8AC3E}">
        <p14:creationId xmlns:p14="http://schemas.microsoft.com/office/powerpoint/2010/main" val="3413562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57F8-34E8-B8FF-FB67-7BF8791E699E}"/>
              </a:ext>
            </a:extLst>
          </p:cNvPr>
          <p:cNvSpPr>
            <a:spLocks noGrp="1"/>
          </p:cNvSpPr>
          <p:nvPr>
            <p:ph type="title"/>
          </p:nvPr>
        </p:nvSpPr>
        <p:spPr/>
        <p:txBody>
          <a:bodyPr/>
          <a:lstStyle/>
          <a:p>
            <a:r>
              <a:rPr lang="en-US" dirty="0"/>
              <a:t>Baobab standard - Published</a:t>
            </a:r>
            <a:endParaRPr lang="en-ZA" dirty="0"/>
          </a:p>
        </p:txBody>
      </p:sp>
      <p:sp>
        <p:nvSpPr>
          <p:cNvPr id="3" name="Content Placeholder 2">
            <a:extLst>
              <a:ext uri="{FF2B5EF4-FFF2-40B4-BE49-F238E27FC236}">
                <a16:creationId xmlns:a16="http://schemas.microsoft.com/office/drawing/2014/main" id="{702D47CF-8597-FCC1-13E3-C54B84F92375}"/>
              </a:ext>
            </a:extLst>
          </p:cNvPr>
          <p:cNvSpPr>
            <a:spLocks noGrp="1"/>
          </p:cNvSpPr>
          <p:nvPr>
            <p:ph idx="1"/>
          </p:nvPr>
        </p:nvSpPr>
        <p:spPr>
          <a:xfrm>
            <a:off x="561109" y="1690688"/>
            <a:ext cx="4762524" cy="4351338"/>
          </a:xfrm>
        </p:spPr>
        <p:txBody>
          <a:bodyPr>
            <a:normAutofit fontScale="92500" lnSpcReduction="10000"/>
          </a:bodyPr>
          <a:lstStyle/>
          <a:p>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The Baobab standard for oil has been accepted by the technical committee and included fewer variable as the region for Baobab oil is limited to the northern part of South Africa and its neighbouring countries.</a:t>
            </a:r>
          </a:p>
          <a:p>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 It was found not to be very different across the border in other producing countries. </a:t>
            </a:r>
          </a:p>
          <a:p>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This has been seen as a tremendous help as the buyers themselves are not always informed of the chemical analysis, and by having a standard, pure oil can be distinguished. </a:t>
            </a:r>
          </a:p>
          <a:p>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Baobab oil is applied in many cosmetic products as it is assisting in damage repair and health of the skin. </a:t>
            </a:r>
          </a:p>
          <a:p>
            <a:r>
              <a:rPr lang="en-US" sz="1800" dirty="0">
                <a:latin typeface="Palatino Linotype" panose="02040502050505030304" pitchFamily="18" charset="0"/>
                <a:cs typeface="Times New Roman" panose="02020603050405020304" pitchFamily="18" charset="0"/>
              </a:rPr>
              <a:t>The national standard for baobab oil is now available as a publication. </a:t>
            </a:r>
          </a:p>
          <a:p>
            <a:pPr marL="0" indent="0">
              <a:buNone/>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A558E86-820D-80AD-EF16-AD1B752FD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1183" y="365125"/>
            <a:ext cx="1133633" cy="1200318"/>
          </a:xfrm>
          <a:prstGeom prst="rect">
            <a:avLst/>
          </a:prstGeom>
        </p:spPr>
      </p:pic>
      <p:pic>
        <p:nvPicPr>
          <p:cNvPr id="6" name="Picture 5">
            <a:extLst>
              <a:ext uri="{FF2B5EF4-FFF2-40B4-BE49-F238E27FC236}">
                <a16:creationId xmlns:a16="http://schemas.microsoft.com/office/drawing/2014/main" id="{752AFEF1-F56C-0F41-9A34-AF63ADCB9E95}"/>
              </a:ext>
            </a:extLst>
          </p:cNvPr>
          <p:cNvPicPr>
            <a:picLocks noChangeAspect="1"/>
          </p:cNvPicPr>
          <p:nvPr/>
        </p:nvPicPr>
        <p:blipFill>
          <a:blip r:embed="rId3"/>
          <a:stretch>
            <a:fillRect/>
          </a:stretch>
        </p:blipFill>
        <p:spPr>
          <a:xfrm>
            <a:off x="5600724" y="1565443"/>
            <a:ext cx="6030167" cy="4677428"/>
          </a:xfrm>
          <a:prstGeom prst="rect">
            <a:avLst/>
          </a:prstGeom>
        </p:spPr>
      </p:pic>
    </p:spTree>
    <p:extLst>
      <p:ext uri="{BB962C8B-B14F-4D97-AF65-F5344CB8AC3E}">
        <p14:creationId xmlns:p14="http://schemas.microsoft.com/office/powerpoint/2010/main" val="2362712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E556A-5DFF-9BD9-467A-D4682B1820EB}"/>
              </a:ext>
            </a:extLst>
          </p:cNvPr>
          <p:cNvSpPr>
            <a:spLocks noGrp="1"/>
          </p:cNvSpPr>
          <p:nvPr>
            <p:ph type="title"/>
          </p:nvPr>
        </p:nvSpPr>
        <p:spPr/>
        <p:txBody>
          <a:bodyPr/>
          <a:lstStyle/>
          <a:p>
            <a:r>
              <a:rPr lang="en-US" dirty="0"/>
              <a:t>Marula standard second round of public comment </a:t>
            </a:r>
            <a:endParaRPr lang="en-ZA" dirty="0"/>
          </a:p>
        </p:txBody>
      </p:sp>
      <p:sp>
        <p:nvSpPr>
          <p:cNvPr id="3" name="Content Placeholder 2">
            <a:extLst>
              <a:ext uri="{FF2B5EF4-FFF2-40B4-BE49-F238E27FC236}">
                <a16:creationId xmlns:a16="http://schemas.microsoft.com/office/drawing/2014/main" id="{FB23BF1E-C077-B3C0-E8D9-7AF429A0A7AC}"/>
              </a:ext>
            </a:extLst>
          </p:cNvPr>
          <p:cNvSpPr>
            <a:spLocks noGrp="1"/>
          </p:cNvSpPr>
          <p:nvPr>
            <p:ph idx="1"/>
          </p:nvPr>
        </p:nvSpPr>
        <p:spPr>
          <a:xfrm>
            <a:off x="838200" y="1729078"/>
            <a:ext cx="5992091" cy="4351338"/>
          </a:xfrm>
        </p:spPr>
        <p:txBody>
          <a:bodyPr>
            <a:normAutofit fontScale="62500" lnSpcReduction="20000"/>
          </a:bodyPr>
          <a:lstStyle/>
          <a:p>
            <a:pPr>
              <a:lnSpc>
                <a:spcPct val="107000"/>
              </a:lnSpc>
              <a:spcBef>
                <a:spcPts val="1200"/>
              </a:spcBef>
              <a:spcAft>
                <a:spcPts val="300"/>
              </a:spcAft>
            </a:pPr>
            <a:r>
              <a:rPr lang="en-GB"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Marula oil has a clear, light-yellow colour and a nutty aroma. It has a saponification value of approximately 188–199 and a specific gravity of 0.91–0.92 (at 15 °C). </a:t>
            </a:r>
            <a:endParaRPr lang="en-ZA"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600"/>
              </a:spcBef>
              <a:spcAft>
                <a:spcPts val="600"/>
              </a:spcAft>
            </a:pPr>
            <a:r>
              <a:rPr lang="en-GB" sz="18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Marula oil contains a large proportion of </a:t>
            </a:r>
            <a:r>
              <a:rPr lang="en-GB" sz="1800" u="none" strike="noStrike"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hlinkClick r:id="rId2" tooltip="Monounsaturated fat"/>
              </a:rPr>
              <a:t>monounsaturated fatty acids</a:t>
            </a:r>
            <a:r>
              <a:rPr lang="en-GB" sz="18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 which make the oil very stable. The fatty acid composition of marula oil includes: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600"/>
              </a:spcBef>
              <a:spcAft>
                <a:spcPts val="600"/>
              </a:spcAft>
            </a:pPr>
            <a:r>
              <a:rPr lang="en-GB" sz="18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Monounsaturated fatty acids: Oleic acid (70-80%)</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600"/>
              </a:spcBef>
              <a:spcAft>
                <a:spcPts val="600"/>
              </a:spcAft>
            </a:pPr>
            <a:r>
              <a:rPr lang="en-GB" sz="18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Polyunsaturated fatty acids: Linoleic acid (4-7%) and Alpha-linolenic acid (0.1-0.7%)</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Bef>
                <a:spcPts val="600"/>
              </a:spcBef>
              <a:spcAft>
                <a:spcPts val="600"/>
              </a:spcAft>
            </a:pPr>
            <a:r>
              <a:rPr lang="en-GB" sz="18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Saturated fatty acids of Marula : Palmitic acid (9-12%), Stearic acid (5-8%), and Arachidonic acid (0.3-0.7%)</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The Marula oil standard is also submitted by the technical committee and was available for public comment. </a:t>
            </a:r>
            <a:r>
              <a:rPr lang="en-US" sz="1800" dirty="0"/>
              <a:t>The draft national standard for marula oil was developed by an expert working group and available for public comment 2</a:t>
            </a:r>
            <a:r>
              <a:rPr lang="en-US" sz="1800" baseline="30000" dirty="0"/>
              <a:t>nd</a:t>
            </a:r>
            <a:r>
              <a:rPr lang="en-US" sz="1800" dirty="0"/>
              <a:t> round.</a:t>
            </a:r>
            <a:endParaRPr lang="en-GB" sz="1800"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Palatino Linotype" panose="02040502050505030304" pitchFamily="18" charset="0"/>
                <a:ea typeface="Calibri" panose="020F0502020204030204" pitchFamily="34" charset="0"/>
                <a:cs typeface="Times New Roman" panose="02020603050405020304" pitchFamily="18" charset="0"/>
              </a:rPr>
              <a:t>The standards are important to distinguish South African oil from that of other countries as well as to indicate it as authentic and not fake. It also allows negotiation for better prices and internal quality control by the industry which mostly involves impoverished communities</a:t>
            </a:r>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Marula oil is used in hair and skin products and becoming increasingly popular as a carrier oil in aromatherapy.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pic>
        <p:nvPicPr>
          <p:cNvPr id="5" name="Picture 4">
            <a:extLst>
              <a:ext uri="{FF2B5EF4-FFF2-40B4-BE49-F238E27FC236}">
                <a16:creationId xmlns:a16="http://schemas.microsoft.com/office/drawing/2014/main" id="{03B1EDBA-6F52-7939-ABB3-9E4C0A943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726" y="557839"/>
            <a:ext cx="1133633" cy="1200318"/>
          </a:xfrm>
          <a:prstGeom prst="rect">
            <a:avLst/>
          </a:prstGeom>
        </p:spPr>
      </p:pic>
      <p:pic>
        <p:nvPicPr>
          <p:cNvPr id="6" name="Picture 5">
            <a:extLst>
              <a:ext uri="{FF2B5EF4-FFF2-40B4-BE49-F238E27FC236}">
                <a16:creationId xmlns:a16="http://schemas.microsoft.com/office/drawing/2014/main" id="{9D921E99-E0DB-E021-B223-E81C7044E9B3}"/>
              </a:ext>
            </a:extLst>
          </p:cNvPr>
          <p:cNvPicPr>
            <a:picLocks noChangeAspect="1"/>
          </p:cNvPicPr>
          <p:nvPr/>
        </p:nvPicPr>
        <p:blipFill>
          <a:blip r:embed="rId4"/>
          <a:stretch>
            <a:fillRect/>
          </a:stretch>
        </p:blipFill>
        <p:spPr>
          <a:xfrm>
            <a:off x="6830291" y="2241945"/>
            <a:ext cx="5115639" cy="4058216"/>
          </a:xfrm>
          <a:prstGeom prst="rect">
            <a:avLst/>
          </a:prstGeom>
        </p:spPr>
      </p:pic>
    </p:spTree>
    <p:extLst>
      <p:ext uri="{BB962C8B-B14F-4D97-AF65-F5344CB8AC3E}">
        <p14:creationId xmlns:p14="http://schemas.microsoft.com/office/powerpoint/2010/main" val="4066160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537F6-29BA-6B33-876E-8F37CABACE1D}"/>
              </a:ext>
            </a:extLst>
          </p:cNvPr>
          <p:cNvSpPr>
            <a:spLocks noGrp="1"/>
          </p:cNvSpPr>
          <p:nvPr>
            <p:ph type="title"/>
          </p:nvPr>
        </p:nvSpPr>
        <p:spPr/>
        <p:txBody>
          <a:bodyPr/>
          <a:lstStyle/>
          <a:p>
            <a:r>
              <a:rPr lang="en-US" dirty="0"/>
              <a:t>Marula in Israel</a:t>
            </a:r>
            <a:endParaRPr lang="en-ZA" dirty="0"/>
          </a:p>
        </p:txBody>
      </p:sp>
      <p:sp>
        <p:nvSpPr>
          <p:cNvPr id="3" name="Content Placeholder 2">
            <a:extLst>
              <a:ext uri="{FF2B5EF4-FFF2-40B4-BE49-F238E27FC236}">
                <a16:creationId xmlns:a16="http://schemas.microsoft.com/office/drawing/2014/main" id="{D2B8E0A7-E9AE-33A1-F9C7-DD4240ECF707}"/>
              </a:ext>
            </a:extLst>
          </p:cNvPr>
          <p:cNvSpPr>
            <a:spLocks noGrp="1"/>
          </p:cNvSpPr>
          <p:nvPr>
            <p:ph idx="1"/>
          </p:nvPr>
        </p:nvSpPr>
        <p:spPr>
          <a:xfrm>
            <a:off x="822960" y="1543609"/>
            <a:ext cx="10515600" cy="4351338"/>
          </a:xfrm>
        </p:spPr>
        <p:txBody>
          <a:bodyPr/>
          <a:lstStyle/>
          <a:p>
            <a:pPr marL="0" indent="0">
              <a:buNone/>
            </a:pPr>
            <a:r>
              <a:rPr lang="en-ZA" sz="1800" kern="0" dirty="0">
                <a:solidFill>
                  <a:srgbClr val="000000"/>
                </a:solidFill>
                <a:effectLst/>
                <a:latin typeface="Segoe UI" panose="020B0502040204020203" pitchFamily="34" charset="0"/>
                <a:ea typeface="Calibri" panose="020F0502020204030204" pitchFamily="34" charset="0"/>
              </a:rPr>
              <a:t>Orchard planted</a:t>
            </a:r>
          </a:p>
          <a:p>
            <a:pPr marL="0" indent="0">
              <a:buNone/>
            </a:pPr>
            <a:r>
              <a:rPr lang="en-ZA" sz="1800" kern="0" dirty="0">
                <a:solidFill>
                  <a:srgbClr val="000000"/>
                </a:solidFill>
                <a:effectLst/>
                <a:latin typeface="Segoe UI" panose="020B0502040204020203" pitchFamily="34" charset="0"/>
                <a:ea typeface="Calibri" panose="020F0502020204030204" pitchFamily="34" charset="0"/>
              </a:rPr>
              <a:t>Full fatty acid analysis- </a:t>
            </a:r>
          </a:p>
          <a:p>
            <a:r>
              <a:rPr lang="en-ZA" sz="1800" kern="0" dirty="0">
                <a:solidFill>
                  <a:srgbClr val="000000"/>
                </a:solidFill>
                <a:effectLst/>
                <a:latin typeface="Segoe UI" panose="020B0502040204020203" pitchFamily="34" charset="0"/>
                <a:ea typeface="Calibri" panose="020F0502020204030204" pitchFamily="34" charset="0"/>
              </a:rPr>
              <a:t>Lauric acid (C12:0): 0.4%</a:t>
            </a:r>
            <a:br>
              <a:rPr lang="en-ZA" sz="1800" kern="0" dirty="0">
                <a:solidFill>
                  <a:srgbClr val="000000"/>
                </a:solidFill>
                <a:effectLst/>
                <a:latin typeface="Segoe UI" panose="020B0502040204020203" pitchFamily="34" charset="0"/>
                <a:ea typeface="Calibri" panose="020F0502020204030204" pitchFamily="34" charset="0"/>
              </a:rPr>
            </a:br>
            <a:r>
              <a:rPr lang="en-ZA" sz="1800" kern="0" dirty="0">
                <a:solidFill>
                  <a:srgbClr val="000000"/>
                </a:solidFill>
                <a:effectLst/>
                <a:latin typeface="Segoe UI" panose="020B0502040204020203" pitchFamily="34" charset="0"/>
                <a:ea typeface="Calibri" panose="020F0502020204030204" pitchFamily="34" charset="0"/>
              </a:rPr>
              <a:t>- Palmitoleic acid (C16:1, Omega-7): 0.3%</a:t>
            </a:r>
            <a:br>
              <a:rPr lang="en-ZA" sz="1800" kern="0" dirty="0">
                <a:solidFill>
                  <a:srgbClr val="000000"/>
                </a:solidFill>
                <a:effectLst/>
                <a:latin typeface="Segoe UI" panose="020B0502040204020203" pitchFamily="34" charset="0"/>
                <a:ea typeface="Calibri" panose="020F0502020204030204" pitchFamily="34" charset="0"/>
              </a:rPr>
            </a:br>
            <a:r>
              <a:rPr lang="en-ZA" sz="1800" kern="0" dirty="0">
                <a:solidFill>
                  <a:srgbClr val="000000"/>
                </a:solidFill>
                <a:effectLst/>
                <a:latin typeface="Segoe UI" panose="020B0502040204020203" pitchFamily="34" charset="0"/>
                <a:ea typeface="Calibri" panose="020F0502020204030204" pitchFamily="34" charset="0"/>
              </a:rPr>
              <a:t>- Oleic acid (C18:1n9c, Omega-9): 72.1%</a:t>
            </a:r>
            <a:br>
              <a:rPr lang="en-ZA" sz="1800" kern="0" dirty="0">
                <a:solidFill>
                  <a:srgbClr val="000000"/>
                </a:solidFill>
                <a:effectLst/>
                <a:latin typeface="Segoe UI" panose="020B0502040204020203" pitchFamily="34" charset="0"/>
                <a:ea typeface="Calibri" panose="020F0502020204030204" pitchFamily="34" charset="0"/>
              </a:rPr>
            </a:br>
            <a:r>
              <a:rPr lang="en-ZA" sz="1800" kern="0" dirty="0">
                <a:solidFill>
                  <a:srgbClr val="000000"/>
                </a:solidFill>
                <a:effectLst/>
                <a:latin typeface="Segoe UI" panose="020B0502040204020203" pitchFamily="34" charset="0"/>
                <a:ea typeface="Calibri" panose="020F0502020204030204" pitchFamily="34" charset="0"/>
              </a:rPr>
              <a:t>- Linoleic acid (C18:2n6c, Omega-6): 4.51%</a:t>
            </a:r>
            <a:br>
              <a:rPr lang="en-ZA" sz="1800" kern="0" dirty="0">
                <a:solidFill>
                  <a:srgbClr val="000000"/>
                </a:solidFill>
                <a:effectLst/>
                <a:latin typeface="Segoe UI" panose="020B0502040204020203" pitchFamily="34" charset="0"/>
                <a:ea typeface="Calibri" panose="020F0502020204030204" pitchFamily="34" charset="0"/>
              </a:rPr>
            </a:br>
            <a:r>
              <a:rPr lang="en-ZA" sz="1800" kern="0" dirty="0">
                <a:solidFill>
                  <a:srgbClr val="000000"/>
                </a:solidFill>
                <a:effectLst/>
                <a:latin typeface="Segoe UI" panose="020B0502040204020203" pitchFamily="34" charset="0"/>
                <a:ea typeface="Calibri" panose="020F0502020204030204" pitchFamily="34" charset="0"/>
              </a:rPr>
              <a:t>- α-Linoleic acid (C18:3, Omega-3): 0.6%</a:t>
            </a:r>
            <a:br>
              <a:rPr lang="en-ZA" sz="1800" kern="0" dirty="0">
                <a:solidFill>
                  <a:srgbClr val="000000"/>
                </a:solidFill>
                <a:effectLst/>
                <a:latin typeface="Segoe UI" panose="020B0502040204020203" pitchFamily="34" charset="0"/>
                <a:ea typeface="Calibri" panose="020F0502020204030204" pitchFamily="34" charset="0"/>
              </a:rPr>
            </a:br>
            <a:r>
              <a:rPr lang="en-ZA" sz="1800" kern="0" dirty="0">
                <a:solidFill>
                  <a:srgbClr val="000000"/>
                </a:solidFill>
                <a:effectLst/>
                <a:latin typeface="Segoe UI" panose="020B0502040204020203" pitchFamily="34" charset="0"/>
                <a:ea typeface="Calibri" panose="020F0502020204030204" pitchFamily="34" charset="0"/>
              </a:rPr>
              <a:t>- Behenic acid (22:0): 0.2%</a:t>
            </a:r>
            <a:br>
              <a:rPr lang="en-ZA" sz="1800" kern="0" dirty="0">
                <a:solidFill>
                  <a:srgbClr val="000000"/>
                </a:solidFill>
                <a:effectLst/>
                <a:latin typeface="Segoe UI" panose="020B0502040204020203" pitchFamily="34" charset="0"/>
                <a:ea typeface="Calibri" panose="020F0502020204030204" pitchFamily="34" charset="0"/>
              </a:rPr>
            </a:br>
            <a:r>
              <a:rPr lang="en-ZA" sz="1800" kern="0" dirty="0">
                <a:solidFill>
                  <a:srgbClr val="000000"/>
                </a:solidFill>
                <a:effectLst/>
                <a:latin typeface="Segoe UI" panose="020B0502040204020203" pitchFamily="34" charset="0"/>
                <a:ea typeface="Calibri" panose="020F0502020204030204" pitchFamily="34" charset="0"/>
              </a:rPr>
              <a:t>- Lignoceric acid (C24:0): 0.2%</a:t>
            </a:r>
            <a:br>
              <a:rPr lang="en-ZA" sz="1800" kern="0" dirty="0">
                <a:solidFill>
                  <a:srgbClr val="000000"/>
                </a:solidFill>
                <a:effectLst/>
                <a:latin typeface="Segoe UI" panose="020B0502040204020203" pitchFamily="34" charset="0"/>
                <a:ea typeface="Calibri" panose="020F0502020204030204" pitchFamily="34" charset="0"/>
              </a:rPr>
            </a:br>
            <a:endParaRPr lang="en-ZA" sz="1800" kern="0" dirty="0">
              <a:solidFill>
                <a:srgbClr val="000000"/>
              </a:solidFill>
              <a:effectLst/>
              <a:latin typeface="Segoe UI" panose="020B0502040204020203" pitchFamily="34" charset="0"/>
              <a:ea typeface="Calibri" panose="020F0502020204030204" pitchFamily="34" charset="0"/>
            </a:endParaRPr>
          </a:p>
          <a:p>
            <a:r>
              <a:rPr lang="en-ZA" sz="1800" kern="0" dirty="0">
                <a:solidFill>
                  <a:srgbClr val="000000"/>
                </a:solidFill>
                <a:effectLst/>
                <a:latin typeface="Segoe UI" panose="020B0502040204020203" pitchFamily="34" charset="0"/>
                <a:ea typeface="Calibri" panose="020F0502020204030204" pitchFamily="34" charset="0"/>
              </a:rPr>
              <a:t>https://marulalab.org/</a:t>
            </a:r>
            <a:endParaRPr lang="en-ZA" dirty="0"/>
          </a:p>
        </p:txBody>
      </p:sp>
      <p:pic>
        <p:nvPicPr>
          <p:cNvPr id="5" name="Picture 4">
            <a:extLst>
              <a:ext uri="{FF2B5EF4-FFF2-40B4-BE49-F238E27FC236}">
                <a16:creationId xmlns:a16="http://schemas.microsoft.com/office/drawing/2014/main" id="{37B0AB56-6127-2BC9-CC5D-C75D40D244EC}"/>
              </a:ext>
            </a:extLst>
          </p:cNvPr>
          <p:cNvPicPr>
            <a:picLocks noChangeAspect="1"/>
          </p:cNvPicPr>
          <p:nvPr/>
        </p:nvPicPr>
        <p:blipFill>
          <a:blip r:embed="rId2"/>
          <a:stretch>
            <a:fillRect/>
          </a:stretch>
        </p:blipFill>
        <p:spPr>
          <a:xfrm>
            <a:off x="4532812" y="275297"/>
            <a:ext cx="4119442" cy="1917438"/>
          </a:xfrm>
          <a:prstGeom prst="rect">
            <a:avLst/>
          </a:prstGeom>
        </p:spPr>
      </p:pic>
      <p:pic>
        <p:nvPicPr>
          <p:cNvPr id="7" name="Picture 6">
            <a:extLst>
              <a:ext uri="{FF2B5EF4-FFF2-40B4-BE49-F238E27FC236}">
                <a16:creationId xmlns:a16="http://schemas.microsoft.com/office/drawing/2014/main" id="{885F4EF3-B842-571F-6AFC-6C35FE228697}"/>
              </a:ext>
            </a:extLst>
          </p:cNvPr>
          <p:cNvPicPr>
            <a:picLocks noChangeAspect="1"/>
          </p:cNvPicPr>
          <p:nvPr/>
        </p:nvPicPr>
        <p:blipFill>
          <a:blip r:embed="rId3"/>
          <a:stretch>
            <a:fillRect/>
          </a:stretch>
        </p:blipFill>
        <p:spPr>
          <a:xfrm>
            <a:off x="1028640" y="4791443"/>
            <a:ext cx="2512680" cy="1561666"/>
          </a:xfrm>
          <a:prstGeom prst="rect">
            <a:avLst/>
          </a:prstGeom>
        </p:spPr>
      </p:pic>
      <p:pic>
        <p:nvPicPr>
          <p:cNvPr id="9" name="Picture 8">
            <a:extLst>
              <a:ext uri="{FF2B5EF4-FFF2-40B4-BE49-F238E27FC236}">
                <a16:creationId xmlns:a16="http://schemas.microsoft.com/office/drawing/2014/main" id="{44A87279-BD9D-3310-D372-B6241C00F78D}"/>
              </a:ext>
            </a:extLst>
          </p:cNvPr>
          <p:cNvPicPr>
            <a:picLocks noChangeAspect="1"/>
          </p:cNvPicPr>
          <p:nvPr/>
        </p:nvPicPr>
        <p:blipFill>
          <a:blip r:embed="rId4"/>
          <a:stretch>
            <a:fillRect/>
          </a:stretch>
        </p:blipFill>
        <p:spPr>
          <a:xfrm>
            <a:off x="7628708" y="2192735"/>
            <a:ext cx="4509604" cy="3770447"/>
          </a:xfrm>
          <a:prstGeom prst="rect">
            <a:avLst/>
          </a:prstGeom>
        </p:spPr>
      </p:pic>
      <p:pic>
        <p:nvPicPr>
          <p:cNvPr id="11" name="Picture 10">
            <a:extLst>
              <a:ext uri="{FF2B5EF4-FFF2-40B4-BE49-F238E27FC236}">
                <a16:creationId xmlns:a16="http://schemas.microsoft.com/office/drawing/2014/main" id="{26C14B9D-4805-299D-AF91-23BA219ECB5E}"/>
              </a:ext>
            </a:extLst>
          </p:cNvPr>
          <p:cNvPicPr>
            <a:picLocks noChangeAspect="1"/>
          </p:cNvPicPr>
          <p:nvPr/>
        </p:nvPicPr>
        <p:blipFill>
          <a:blip r:embed="rId5"/>
          <a:stretch>
            <a:fillRect/>
          </a:stretch>
        </p:blipFill>
        <p:spPr>
          <a:xfrm>
            <a:off x="4532812" y="3942071"/>
            <a:ext cx="3808605" cy="2640632"/>
          </a:xfrm>
          <a:prstGeom prst="rect">
            <a:avLst/>
          </a:prstGeom>
        </p:spPr>
      </p:pic>
      <p:pic>
        <p:nvPicPr>
          <p:cNvPr id="13" name="Picture 12">
            <a:extLst>
              <a:ext uri="{FF2B5EF4-FFF2-40B4-BE49-F238E27FC236}">
                <a16:creationId xmlns:a16="http://schemas.microsoft.com/office/drawing/2014/main" id="{E09AD313-5AAE-7310-C2A3-FFBD3B2AC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2427" y="343291"/>
            <a:ext cx="1133633" cy="1200318"/>
          </a:xfrm>
          <a:prstGeom prst="rect">
            <a:avLst/>
          </a:prstGeom>
        </p:spPr>
      </p:pic>
      <p:pic>
        <p:nvPicPr>
          <p:cNvPr id="15" name="Picture 14">
            <a:extLst>
              <a:ext uri="{FF2B5EF4-FFF2-40B4-BE49-F238E27FC236}">
                <a16:creationId xmlns:a16="http://schemas.microsoft.com/office/drawing/2014/main" id="{216C2397-4066-10BF-25BE-387A66DF8A0E}"/>
              </a:ext>
            </a:extLst>
          </p:cNvPr>
          <p:cNvPicPr>
            <a:picLocks noChangeAspect="1"/>
          </p:cNvPicPr>
          <p:nvPr/>
        </p:nvPicPr>
        <p:blipFill>
          <a:blip r:embed="rId7"/>
          <a:stretch>
            <a:fillRect/>
          </a:stretch>
        </p:blipFill>
        <p:spPr>
          <a:xfrm>
            <a:off x="8501539" y="5976075"/>
            <a:ext cx="2676899" cy="457264"/>
          </a:xfrm>
          <a:prstGeom prst="rect">
            <a:avLst/>
          </a:prstGeom>
        </p:spPr>
      </p:pic>
      <p:sp>
        <p:nvSpPr>
          <p:cNvPr id="16" name="TextBox 15">
            <a:extLst>
              <a:ext uri="{FF2B5EF4-FFF2-40B4-BE49-F238E27FC236}">
                <a16:creationId xmlns:a16="http://schemas.microsoft.com/office/drawing/2014/main" id="{121B6C10-FCE3-E37F-71C1-4EE3F12B50B1}"/>
              </a:ext>
            </a:extLst>
          </p:cNvPr>
          <p:cNvSpPr txBox="1"/>
          <p:nvPr/>
        </p:nvSpPr>
        <p:spPr>
          <a:xfrm>
            <a:off x="6348549" y="2697961"/>
            <a:ext cx="992777" cy="923330"/>
          </a:xfrm>
          <a:prstGeom prst="rect">
            <a:avLst/>
          </a:prstGeom>
          <a:noFill/>
        </p:spPr>
        <p:txBody>
          <a:bodyPr wrap="square" rtlCol="0">
            <a:spAutoFit/>
          </a:bodyPr>
          <a:lstStyle/>
          <a:p>
            <a:r>
              <a:rPr lang="en-US" dirty="0"/>
              <a:t>No permits needed</a:t>
            </a:r>
            <a:endParaRPr lang="en-ZA" dirty="0"/>
          </a:p>
        </p:txBody>
      </p:sp>
    </p:spTree>
    <p:extLst>
      <p:ext uri="{BB962C8B-B14F-4D97-AF65-F5344CB8AC3E}">
        <p14:creationId xmlns:p14="http://schemas.microsoft.com/office/powerpoint/2010/main" val="1730911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63D665-63FA-C95D-E2A4-0E2AD15A345F}"/>
              </a:ext>
            </a:extLst>
          </p:cNvPr>
          <p:cNvPicPr>
            <a:picLocks noChangeAspect="1"/>
          </p:cNvPicPr>
          <p:nvPr/>
        </p:nvPicPr>
        <p:blipFill>
          <a:blip r:embed="rId2"/>
          <a:stretch>
            <a:fillRect/>
          </a:stretch>
        </p:blipFill>
        <p:spPr>
          <a:xfrm>
            <a:off x="3230562" y="3152048"/>
            <a:ext cx="5705475" cy="3169285"/>
          </a:xfrm>
          <a:prstGeom prst="rect">
            <a:avLst/>
          </a:prstGeom>
        </p:spPr>
      </p:pic>
      <p:sp>
        <p:nvSpPr>
          <p:cNvPr id="2" name="Title 1">
            <a:extLst>
              <a:ext uri="{FF2B5EF4-FFF2-40B4-BE49-F238E27FC236}">
                <a16:creationId xmlns:a16="http://schemas.microsoft.com/office/drawing/2014/main" id="{A4992833-0702-CE2F-E8F2-A3BD7D1A2304}"/>
              </a:ext>
            </a:extLst>
          </p:cNvPr>
          <p:cNvSpPr>
            <a:spLocks noGrp="1"/>
          </p:cNvSpPr>
          <p:nvPr>
            <p:ph type="title"/>
          </p:nvPr>
        </p:nvSpPr>
        <p:spPr/>
        <p:txBody>
          <a:bodyPr>
            <a:normAutofit fontScale="90000"/>
          </a:bodyPr>
          <a:lstStyle/>
          <a:p>
            <a:r>
              <a:rPr lang="en-ZA" i="1" dirty="0"/>
              <a:t>Lippia </a:t>
            </a:r>
            <a:r>
              <a:rPr lang="en-ZA" i="1" dirty="0" err="1"/>
              <a:t>javanica</a:t>
            </a:r>
            <a:r>
              <a:rPr lang="en-ZA" i="1" dirty="0"/>
              <a:t> </a:t>
            </a:r>
            <a:r>
              <a:rPr lang="en-ZA" dirty="0"/>
              <a:t>– next standard by working group and Technical committee formed, first meeting</a:t>
            </a:r>
          </a:p>
        </p:txBody>
      </p:sp>
      <p:pic>
        <p:nvPicPr>
          <p:cNvPr id="4" name="Content Placeholder 3">
            <a:extLst>
              <a:ext uri="{FF2B5EF4-FFF2-40B4-BE49-F238E27FC236}">
                <a16:creationId xmlns:a16="http://schemas.microsoft.com/office/drawing/2014/main" id="{5A43B3A6-8679-AF1D-089E-203B3546707D}"/>
              </a:ext>
            </a:extLst>
          </p:cNvPr>
          <p:cNvPicPr>
            <a:picLocks noGrp="1" noChangeAspect="1"/>
          </p:cNvPicPr>
          <p:nvPr>
            <p:ph idx="1"/>
          </p:nvPr>
        </p:nvPicPr>
        <p:blipFill>
          <a:blip r:embed="rId3"/>
          <a:stretch>
            <a:fillRect/>
          </a:stretch>
        </p:blipFill>
        <p:spPr>
          <a:xfrm>
            <a:off x="594553" y="2171579"/>
            <a:ext cx="2991267" cy="4163006"/>
          </a:xfrm>
          <a:prstGeom prst="rect">
            <a:avLst/>
          </a:prstGeom>
        </p:spPr>
      </p:pic>
      <p:pic>
        <p:nvPicPr>
          <p:cNvPr id="5" name="Picture 4">
            <a:extLst>
              <a:ext uri="{FF2B5EF4-FFF2-40B4-BE49-F238E27FC236}">
                <a16:creationId xmlns:a16="http://schemas.microsoft.com/office/drawing/2014/main" id="{8CCB8A21-F302-EE78-AA5D-B7D16A853A6A}"/>
              </a:ext>
            </a:extLst>
          </p:cNvPr>
          <p:cNvPicPr>
            <a:picLocks noChangeAspect="1"/>
          </p:cNvPicPr>
          <p:nvPr/>
        </p:nvPicPr>
        <p:blipFill>
          <a:blip r:embed="rId4"/>
          <a:stretch>
            <a:fillRect/>
          </a:stretch>
        </p:blipFill>
        <p:spPr>
          <a:xfrm>
            <a:off x="8245288" y="1922827"/>
            <a:ext cx="2348994" cy="4398506"/>
          </a:xfrm>
          <a:prstGeom prst="rect">
            <a:avLst/>
          </a:prstGeom>
        </p:spPr>
      </p:pic>
      <p:sp>
        <p:nvSpPr>
          <p:cNvPr id="6" name="TextBox 5">
            <a:extLst>
              <a:ext uri="{FF2B5EF4-FFF2-40B4-BE49-F238E27FC236}">
                <a16:creationId xmlns:a16="http://schemas.microsoft.com/office/drawing/2014/main" id="{A19738D1-6672-AE1D-A1EC-FFFC5A7F87CC}"/>
              </a:ext>
            </a:extLst>
          </p:cNvPr>
          <p:cNvSpPr txBox="1"/>
          <p:nvPr/>
        </p:nvSpPr>
        <p:spPr>
          <a:xfrm>
            <a:off x="3791156" y="1743870"/>
            <a:ext cx="5053021" cy="2308324"/>
          </a:xfrm>
          <a:prstGeom prst="rect">
            <a:avLst/>
          </a:prstGeom>
          <a:noFill/>
        </p:spPr>
        <p:txBody>
          <a:bodyPr wrap="square" rtlCol="0">
            <a:spAutoFit/>
          </a:bodyPr>
          <a:lstStyle/>
          <a:p>
            <a:pPr marL="285750" indent="-285750">
              <a:buFont typeface="Arial" panose="020B0604020202020204" pitchFamily="34" charset="0"/>
              <a:buChar char="•"/>
            </a:pPr>
            <a:r>
              <a:rPr lang="en-ZA" dirty="0"/>
              <a:t>Drought and flood survivor</a:t>
            </a:r>
          </a:p>
          <a:p>
            <a:pPr marL="285750" indent="-285750">
              <a:buFont typeface="Arial" panose="020B0604020202020204" pitchFamily="34" charset="0"/>
              <a:buChar char="•"/>
            </a:pPr>
            <a:r>
              <a:rPr lang="en-ZA" dirty="0"/>
              <a:t>Most provinces wild, rural areas </a:t>
            </a:r>
          </a:p>
          <a:p>
            <a:pPr marL="285750" indent="-285750">
              <a:buFont typeface="Arial" panose="020B0604020202020204" pitchFamily="34" charset="0"/>
              <a:buChar char="•"/>
            </a:pPr>
            <a:r>
              <a:rPr lang="en-ZA" dirty="0"/>
              <a:t>Insect repellent - candles</a:t>
            </a:r>
          </a:p>
          <a:p>
            <a:pPr marL="285750" indent="-285750">
              <a:buFont typeface="Arial" panose="020B0604020202020204" pitchFamily="34" charset="0"/>
              <a:buChar char="•"/>
            </a:pPr>
            <a:r>
              <a:rPr lang="en-ZA" dirty="0"/>
              <a:t>Tea, gins, and other beverages</a:t>
            </a:r>
          </a:p>
          <a:p>
            <a:pPr marL="285750" indent="-285750">
              <a:buFont typeface="Arial" panose="020B0604020202020204" pitchFamily="34" charset="0"/>
              <a:buChar char="•"/>
            </a:pPr>
            <a:r>
              <a:rPr lang="en-ZA" dirty="0"/>
              <a:t>Steaming for chest problems</a:t>
            </a:r>
          </a:p>
          <a:p>
            <a:pPr marL="285750" indent="-285750">
              <a:buFont typeface="Arial" panose="020B0604020202020204" pitchFamily="34" charset="0"/>
              <a:buChar char="•"/>
            </a:pPr>
            <a:r>
              <a:rPr lang="en-ZA" dirty="0"/>
              <a:t>Future for black spot, on export fruit</a:t>
            </a:r>
          </a:p>
          <a:p>
            <a:pPr marL="285750" indent="-285750">
              <a:buFont typeface="Arial" panose="020B0604020202020204" pitchFamily="34" charset="0"/>
              <a:buChar char="•"/>
            </a:pPr>
            <a:r>
              <a:rPr lang="en-ZA" dirty="0"/>
              <a:t>Permits needed</a:t>
            </a:r>
          </a:p>
          <a:p>
            <a:endParaRPr lang="en-ZA" dirty="0"/>
          </a:p>
        </p:txBody>
      </p:sp>
      <p:sp>
        <p:nvSpPr>
          <p:cNvPr id="8" name="TextBox 7">
            <a:extLst>
              <a:ext uri="{FF2B5EF4-FFF2-40B4-BE49-F238E27FC236}">
                <a16:creationId xmlns:a16="http://schemas.microsoft.com/office/drawing/2014/main" id="{A4740E19-E3BE-240B-CE52-5FCE76896B89}"/>
              </a:ext>
            </a:extLst>
          </p:cNvPr>
          <p:cNvSpPr txBox="1"/>
          <p:nvPr/>
        </p:nvSpPr>
        <p:spPr>
          <a:xfrm>
            <a:off x="10617075" y="2260005"/>
            <a:ext cx="1638637" cy="1200329"/>
          </a:xfrm>
          <a:prstGeom prst="rect">
            <a:avLst/>
          </a:prstGeom>
          <a:noFill/>
        </p:spPr>
        <p:txBody>
          <a:bodyPr wrap="square" rtlCol="0">
            <a:spAutoFit/>
          </a:bodyPr>
          <a:lstStyle/>
          <a:p>
            <a:r>
              <a:rPr lang="en-US" dirty="0"/>
              <a:t>ACADEMIA</a:t>
            </a:r>
          </a:p>
          <a:p>
            <a:r>
              <a:rPr lang="en-US" dirty="0"/>
              <a:t>Input MUCH</a:t>
            </a:r>
          </a:p>
          <a:p>
            <a:r>
              <a:rPr lang="en-US" dirty="0"/>
              <a:t>appreciated!</a:t>
            </a:r>
          </a:p>
          <a:p>
            <a:endParaRPr lang="en-ZA" dirty="0"/>
          </a:p>
        </p:txBody>
      </p:sp>
      <p:pic>
        <p:nvPicPr>
          <p:cNvPr id="10" name="Picture 9">
            <a:extLst>
              <a:ext uri="{FF2B5EF4-FFF2-40B4-BE49-F238E27FC236}">
                <a16:creationId xmlns:a16="http://schemas.microsoft.com/office/drawing/2014/main" id="{6396B533-D7F9-339D-5819-5B01D907BDFE}"/>
              </a:ext>
            </a:extLst>
          </p:cNvPr>
          <p:cNvPicPr>
            <a:picLocks noChangeAspect="1"/>
          </p:cNvPicPr>
          <p:nvPr/>
        </p:nvPicPr>
        <p:blipFill>
          <a:blip r:embed="rId5"/>
          <a:stretch>
            <a:fillRect/>
          </a:stretch>
        </p:blipFill>
        <p:spPr>
          <a:xfrm>
            <a:off x="10040773" y="3835100"/>
            <a:ext cx="1971950" cy="2391109"/>
          </a:xfrm>
          <a:prstGeom prst="rect">
            <a:avLst/>
          </a:prstGeom>
        </p:spPr>
      </p:pic>
      <p:pic>
        <p:nvPicPr>
          <p:cNvPr id="11" name="Picture 10">
            <a:extLst>
              <a:ext uri="{FF2B5EF4-FFF2-40B4-BE49-F238E27FC236}">
                <a16:creationId xmlns:a16="http://schemas.microsoft.com/office/drawing/2014/main" id="{023EE64F-4174-4718-602C-AD4B9BE94D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9576" y="962417"/>
            <a:ext cx="1133633" cy="1200318"/>
          </a:xfrm>
          <a:prstGeom prst="rect">
            <a:avLst/>
          </a:prstGeom>
        </p:spPr>
      </p:pic>
    </p:spTree>
    <p:extLst>
      <p:ext uri="{BB962C8B-B14F-4D97-AF65-F5344CB8AC3E}">
        <p14:creationId xmlns:p14="http://schemas.microsoft.com/office/powerpoint/2010/main" val="1747647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DCE7FB-13B3-3B9B-9CDE-4C3034D1052B}"/>
              </a:ext>
            </a:extLst>
          </p:cNvPr>
          <p:cNvPicPr>
            <a:picLocks noChangeAspect="1"/>
          </p:cNvPicPr>
          <p:nvPr/>
        </p:nvPicPr>
        <p:blipFill>
          <a:blip r:embed="rId2"/>
          <a:stretch>
            <a:fillRect/>
          </a:stretch>
        </p:blipFill>
        <p:spPr>
          <a:xfrm>
            <a:off x="405924" y="472514"/>
            <a:ext cx="4523575" cy="3976920"/>
          </a:xfrm>
          <a:prstGeom prst="rect">
            <a:avLst/>
          </a:prstGeom>
        </p:spPr>
      </p:pic>
      <p:sp>
        <p:nvSpPr>
          <p:cNvPr id="9" name="Title 1">
            <a:extLst>
              <a:ext uri="{FF2B5EF4-FFF2-40B4-BE49-F238E27FC236}">
                <a16:creationId xmlns:a16="http://schemas.microsoft.com/office/drawing/2014/main" id="{70781155-247C-6DC7-7711-D252FCCF1200}"/>
              </a:ext>
            </a:extLst>
          </p:cNvPr>
          <p:cNvSpPr txBox="1">
            <a:spLocks/>
          </p:cNvSpPr>
          <p:nvPr/>
        </p:nvSpPr>
        <p:spPr>
          <a:xfrm>
            <a:off x="1351444" y="640080"/>
            <a:ext cx="8270767" cy="102448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information is in a standard?</a:t>
            </a:r>
            <a:endParaRPr lang="en-ZA" dirty="0"/>
          </a:p>
        </p:txBody>
      </p:sp>
      <p:sp>
        <p:nvSpPr>
          <p:cNvPr id="6" name="TextBox 5">
            <a:extLst>
              <a:ext uri="{FF2B5EF4-FFF2-40B4-BE49-F238E27FC236}">
                <a16:creationId xmlns:a16="http://schemas.microsoft.com/office/drawing/2014/main" id="{D1C38373-843C-AB37-57FD-3EBDD87E7199}"/>
              </a:ext>
            </a:extLst>
          </p:cNvPr>
          <p:cNvSpPr txBox="1"/>
          <p:nvPr/>
        </p:nvSpPr>
        <p:spPr>
          <a:xfrm>
            <a:off x="399833" y="4180344"/>
            <a:ext cx="2191726" cy="3031599"/>
          </a:xfrm>
          <a:prstGeom prst="rect">
            <a:avLst/>
          </a:prstGeom>
          <a:noFill/>
        </p:spPr>
        <p:txBody>
          <a:bodyPr wrap="square" rtlCol="0">
            <a:spAutoFit/>
          </a:bodyPr>
          <a:lstStyle/>
          <a:p>
            <a:r>
              <a:rPr lang="en-US" sz="1200" b="1" dirty="0"/>
              <a:t>Requirements</a:t>
            </a:r>
            <a:r>
              <a:rPr lang="en-US" sz="1100" b="1" dirty="0"/>
              <a:t> according to ISO</a:t>
            </a:r>
            <a:endParaRPr lang="en-US" sz="1100" dirty="0"/>
          </a:p>
          <a:p>
            <a:pPr marL="171450" indent="-171450">
              <a:buFont typeface="Wingdings" panose="05000000000000000000" pitchFamily="2" charset="2"/>
              <a:buChar char="§"/>
            </a:pPr>
            <a:r>
              <a:rPr lang="en-US" sz="1100" dirty="0"/>
              <a:t>Appearance</a:t>
            </a:r>
          </a:p>
          <a:p>
            <a:pPr marL="171450" indent="-171450">
              <a:buFont typeface="Wingdings" panose="05000000000000000000" pitchFamily="2" charset="2"/>
              <a:buChar char="§"/>
            </a:pPr>
            <a:r>
              <a:rPr lang="en-US" sz="1100" dirty="0" err="1"/>
              <a:t>Colour</a:t>
            </a:r>
            <a:endParaRPr lang="en-US" sz="1100" dirty="0"/>
          </a:p>
          <a:p>
            <a:pPr marL="171450" indent="-171450">
              <a:buFont typeface="Wingdings" panose="05000000000000000000" pitchFamily="2" charset="2"/>
              <a:buChar char="§"/>
            </a:pPr>
            <a:r>
              <a:rPr lang="en-US" sz="1100" dirty="0" err="1"/>
              <a:t>Odour</a:t>
            </a:r>
            <a:endParaRPr lang="en-US" sz="1100" dirty="0"/>
          </a:p>
          <a:p>
            <a:pPr marL="171450" indent="-171450">
              <a:buFont typeface="Wingdings" panose="05000000000000000000" pitchFamily="2" charset="2"/>
              <a:buChar char="§"/>
            </a:pPr>
            <a:r>
              <a:rPr lang="en-US" sz="1100" dirty="0"/>
              <a:t>Relative density</a:t>
            </a:r>
          </a:p>
          <a:p>
            <a:pPr marL="171450" indent="-171450">
              <a:buFont typeface="Wingdings" panose="05000000000000000000" pitchFamily="2" charset="2"/>
              <a:buChar char="§"/>
            </a:pPr>
            <a:r>
              <a:rPr lang="en-US" sz="1100" dirty="0"/>
              <a:t>Refractive index</a:t>
            </a:r>
          </a:p>
          <a:p>
            <a:pPr marL="171450" indent="-171450">
              <a:buFont typeface="Wingdings" panose="05000000000000000000" pitchFamily="2" charset="2"/>
              <a:buChar char="§"/>
            </a:pPr>
            <a:r>
              <a:rPr lang="en-US" sz="1100" dirty="0"/>
              <a:t>Acid value</a:t>
            </a:r>
          </a:p>
          <a:p>
            <a:pPr marL="171450" indent="-171450">
              <a:buFont typeface="Wingdings" panose="05000000000000000000" pitchFamily="2" charset="2"/>
              <a:buChar char="§"/>
            </a:pPr>
            <a:r>
              <a:rPr lang="en-US" sz="1100" dirty="0"/>
              <a:t>Optical rotation</a:t>
            </a:r>
          </a:p>
          <a:p>
            <a:pPr marL="171450" indent="-171450">
              <a:buFont typeface="Wingdings" panose="05000000000000000000" pitchFamily="2" charset="2"/>
              <a:buChar char="§"/>
            </a:pPr>
            <a:r>
              <a:rPr lang="en-US" sz="1100" dirty="0"/>
              <a:t>Miscibility in alcohol</a:t>
            </a:r>
          </a:p>
          <a:p>
            <a:pPr marL="171450" indent="-171450">
              <a:buFont typeface="Wingdings" panose="05000000000000000000" pitchFamily="2" charset="2"/>
              <a:buChar char="§"/>
            </a:pPr>
            <a:r>
              <a:rPr lang="en-US" sz="1100" dirty="0"/>
              <a:t>Chromatographic profile</a:t>
            </a:r>
          </a:p>
          <a:p>
            <a:pPr marL="171450" indent="-171450">
              <a:buFont typeface="Wingdings" panose="05000000000000000000" pitchFamily="2" charset="2"/>
              <a:buChar char="§"/>
            </a:pPr>
            <a:r>
              <a:rPr lang="en-US" sz="1100" dirty="0"/>
              <a:t>Flashpoint</a:t>
            </a:r>
          </a:p>
          <a:p>
            <a:pPr marL="171450" indent="-171450">
              <a:buFont typeface="Wingdings" panose="05000000000000000000" pitchFamily="2" charset="2"/>
              <a:buChar char="§"/>
            </a:pPr>
            <a:r>
              <a:rPr lang="en-US" sz="1100" dirty="0"/>
              <a:t>Packaging, labelling and marketing</a:t>
            </a:r>
          </a:p>
          <a:p>
            <a:endParaRPr lang="en-US" sz="1100" dirty="0"/>
          </a:p>
          <a:p>
            <a:endParaRPr lang="en-US" dirty="0"/>
          </a:p>
          <a:p>
            <a:endParaRPr lang="en-ZA" dirty="0"/>
          </a:p>
        </p:txBody>
      </p:sp>
      <p:pic>
        <p:nvPicPr>
          <p:cNvPr id="11" name="Picture 10">
            <a:extLst>
              <a:ext uri="{FF2B5EF4-FFF2-40B4-BE49-F238E27FC236}">
                <a16:creationId xmlns:a16="http://schemas.microsoft.com/office/drawing/2014/main" id="{B3ECACCA-CB5E-5FAC-1076-B70D3C921892}"/>
              </a:ext>
            </a:extLst>
          </p:cNvPr>
          <p:cNvPicPr>
            <a:picLocks noChangeAspect="1"/>
          </p:cNvPicPr>
          <p:nvPr/>
        </p:nvPicPr>
        <p:blipFill>
          <a:blip r:embed="rId3"/>
          <a:stretch>
            <a:fillRect/>
          </a:stretch>
        </p:blipFill>
        <p:spPr>
          <a:xfrm>
            <a:off x="9462870" y="831287"/>
            <a:ext cx="1895740" cy="676369"/>
          </a:xfrm>
          <a:prstGeom prst="rect">
            <a:avLst/>
          </a:prstGeom>
        </p:spPr>
      </p:pic>
      <p:pic>
        <p:nvPicPr>
          <p:cNvPr id="3" name="Picture 2">
            <a:extLst>
              <a:ext uri="{FF2B5EF4-FFF2-40B4-BE49-F238E27FC236}">
                <a16:creationId xmlns:a16="http://schemas.microsoft.com/office/drawing/2014/main" id="{B53632A2-B992-07AC-96D1-8B5881B1206B}"/>
              </a:ext>
            </a:extLst>
          </p:cNvPr>
          <p:cNvPicPr>
            <a:picLocks noChangeAspect="1"/>
          </p:cNvPicPr>
          <p:nvPr/>
        </p:nvPicPr>
        <p:blipFill>
          <a:blip r:embed="rId4"/>
          <a:stretch>
            <a:fillRect/>
          </a:stretch>
        </p:blipFill>
        <p:spPr>
          <a:xfrm>
            <a:off x="6096000" y="2015943"/>
            <a:ext cx="5584034" cy="2249448"/>
          </a:xfrm>
          <a:prstGeom prst="rect">
            <a:avLst/>
          </a:prstGeom>
        </p:spPr>
      </p:pic>
      <p:pic>
        <p:nvPicPr>
          <p:cNvPr id="4" name="Picture 3">
            <a:extLst>
              <a:ext uri="{FF2B5EF4-FFF2-40B4-BE49-F238E27FC236}">
                <a16:creationId xmlns:a16="http://schemas.microsoft.com/office/drawing/2014/main" id="{C0D71FAE-3782-6E32-49ED-265616F98D6F}"/>
              </a:ext>
            </a:extLst>
          </p:cNvPr>
          <p:cNvPicPr>
            <a:picLocks noChangeAspect="1"/>
          </p:cNvPicPr>
          <p:nvPr/>
        </p:nvPicPr>
        <p:blipFill>
          <a:blip r:embed="rId5"/>
          <a:stretch>
            <a:fillRect/>
          </a:stretch>
        </p:blipFill>
        <p:spPr>
          <a:xfrm>
            <a:off x="5334072" y="4340110"/>
            <a:ext cx="6708773" cy="1925563"/>
          </a:xfrm>
          <a:prstGeom prst="rect">
            <a:avLst/>
          </a:prstGeom>
        </p:spPr>
      </p:pic>
      <p:pic>
        <p:nvPicPr>
          <p:cNvPr id="8" name="Picture 7">
            <a:extLst>
              <a:ext uri="{FF2B5EF4-FFF2-40B4-BE49-F238E27FC236}">
                <a16:creationId xmlns:a16="http://schemas.microsoft.com/office/drawing/2014/main" id="{9AC2B87C-EA87-5C21-38A0-B13B9A5D2C72}"/>
              </a:ext>
            </a:extLst>
          </p:cNvPr>
          <p:cNvPicPr>
            <a:picLocks noChangeAspect="1"/>
          </p:cNvPicPr>
          <p:nvPr/>
        </p:nvPicPr>
        <p:blipFill>
          <a:blip r:embed="rId6"/>
          <a:stretch>
            <a:fillRect/>
          </a:stretch>
        </p:blipFill>
        <p:spPr>
          <a:xfrm>
            <a:off x="2887200" y="1636601"/>
            <a:ext cx="2351005" cy="1706988"/>
          </a:xfrm>
          <a:prstGeom prst="rect">
            <a:avLst/>
          </a:prstGeom>
        </p:spPr>
      </p:pic>
      <p:pic>
        <p:nvPicPr>
          <p:cNvPr id="2" name="Picture 1">
            <a:extLst>
              <a:ext uri="{FF2B5EF4-FFF2-40B4-BE49-F238E27FC236}">
                <a16:creationId xmlns:a16="http://schemas.microsoft.com/office/drawing/2014/main" id="{B7AC9365-13C2-2CCA-55EF-F2B9FEBCC3D6}"/>
              </a:ext>
            </a:extLst>
          </p:cNvPr>
          <p:cNvPicPr>
            <a:picLocks noChangeAspect="1"/>
          </p:cNvPicPr>
          <p:nvPr/>
        </p:nvPicPr>
        <p:blipFill>
          <a:blip r:embed="rId7"/>
          <a:stretch>
            <a:fillRect/>
          </a:stretch>
        </p:blipFill>
        <p:spPr>
          <a:xfrm>
            <a:off x="2887200" y="3343588"/>
            <a:ext cx="2351005" cy="3370071"/>
          </a:xfrm>
          <a:prstGeom prst="rect">
            <a:avLst/>
          </a:prstGeom>
        </p:spPr>
      </p:pic>
      <p:pic>
        <p:nvPicPr>
          <p:cNvPr id="10" name="Picture 9">
            <a:extLst>
              <a:ext uri="{FF2B5EF4-FFF2-40B4-BE49-F238E27FC236}">
                <a16:creationId xmlns:a16="http://schemas.microsoft.com/office/drawing/2014/main" id="{715DBB5C-84E6-0EF0-0CB4-56955438A3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3739" y="1582375"/>
            <a:ext cx="1133633" cy="1200318"/>
          </a:xfrm>
          <a:prstGeom prst="rect">
            <a:avLst/>
          </a:prstGeom>
        </p:spPr>
      </p:pic>
    </p:spTree>
    <p:extLst>
      <p:ext uri="{BB962C8B-B14F-4D97-AF65-F5344CB8AC3E}">
        <p14:creationId xmlns:p14="http://schemas.microsoft.com/office/powerpoint/2010/main" val="50254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DA0ADA-3DC6-8113-A1C9-B455BDE61483}"/>
              </a:ext>
            </a:extLst>
          </p:cNvPr>
          <p:cNvPicPr>
            <a:picLocks noChangeAspect="1"/>
          </p:cNvPicPr>
          <p:nvPr/>
        </p:nvPicPr>
        <p:blipFill>
          <a:blip r:embed="rId2"/>
          <a:stretch>
            <a:fillRect/>
          </a:stretch>
        </p:blipFill>
        <p:spPr>
          <a:xfrm>
            <a:off x="4553599" y="1214409"/>
            <a:ext cx="3642732" cy="5365174"/>
          </a:xfrm>
          <a:prstGeom prst="rect">
            <a:avLst/>
          </a:prstGeom>
        </p:spPr>
      </p:pic>
      <p:pic>
        <p:nvPicPr>
          <p:cNvPr id="7" name="Picture 6">
            <a:extLst>
              <a:ext uri="{FF2B5EF4-FFF2-40B4-BE49-F238E27FC236}">
                <a16:creationId xmlns:a16="http://schemas.microsoft.com/office/drawing/2014/main" id="{E281CA01-D0AA-C7C3-900E-5B388FFC39EE}"/>
              </a:ext>
            </a:extLst>
          </p:cNvPr>
          <p:cNvPicPr>
            <a:picLocks noChangeAspect="1"/>
          </p:cNvPicPr>
          <p:nvPr/>
        </p:nvPicPr>
        <p:blipFill>
          <a:blip r:embed="rId3"/>
          <a:stretch>
            <a:fillRect/>
          </a:stretch>
        </p:blipFill>
        <p:spPr>
          <a:xfrm>
            <a:off x="1028420" y="1568185"/>
            <a:ext cx="3379067" cy="4281072"/>
          </a:xfrm>
          <a:prstGeom prst="rect">
            <a:avLst/>
          </a:prstGeom>
        </p:spPr>
      </p:pic>
      <p:sp>
        <p:nvSpPr>
          <p:cNvPr id="6" name="Title 1">
            <a:extLst>
              <a:ext uri="{FF2B5EF4-FFF2-40B4-BE49-F238E27FC236}">
                <a16:creationId xmlns:a16="http://schemas.microsoft.com/office/drawing/2014/main" id="{54850332-C8CE-A57B-B8D9-2EC849A211A8}"/>
              </a:ext>
            </a:extLst>
          </p:cNvPr>
          <p:cNvSpPr>
            <a:spLocks noGrp="1"/>
          </p:cNvSpPr>
          <p:nvPr>
            <p:ph type="title"/>
          </p:nvPr>
        </p:nvSpPr>
        <p:spPr>
          <a:xfrm>
            <a:off x="838200" y="365125"/>
            <a:ext cx="10515600" cy="1325563"/>
          </a:xfrm>
        </p:spPr>
        <p:txBody>
          <a:bodyPr/>
          <a:lstStyle/>
          <a:p>
            <a:r>
              <a:rPr lang="en-US" dirty="0"/>
              <a:t>What values are used for the standards?</a:t>
            </a:r>
            <a:endParaRPr lang="en-ZA" dirty="0"/>
          </a:p>
        </p:txBody>
      </p:sp>
      <p:pic>
        <p:nvPicPr>
          <p:cNvPr id="2" name="Picture 1" descr="May be an image of coffee maker">
            <a:extLst>
              <a:ext uri="{FF2B5EF4-FFF2-40B4-BE49-F238E27FC236}">
                <a16:creationId xmlns:a16="http://schemas.microsoft.com/office/drawing/2014/main" id="{2ED60D39-8B57-4900-B6FA-B246C6D745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9842" y="2330580"/>
            <a:ext cx="3960266" cy="3733800"/>
          </a:xfrm>
          <a:prstGeom prst="rect">
            <a:avLst/>
          </a:prstGeom>
          <a:noFill/>
          <a:ln>
            <a:noFill/>
          </a:ln>
        </p:spPr>
      </p:pic>
      <p:pic>
        <p:nvPicPr>
          <p:cNvPr id="3" name="Picture 2">
            <a:extLst>
              <a:ext uri="{FF2B5EF4-FFF2-40B4-BE49-F238E27FC236}">
                <a16:creationId xmlns:a16="http://schemas.microsoft.com/office/drawing/2014/main" id="{546935E5-456B-7502-8BFA-1595AE315B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387" y="614250"/>
            <a:ext cx="1133633" cy="1200318"/>
          </a:xfrm>
          <a:prstGeom prst="rect">
            <a:avLst/>
          </a:prstGeom>
        </p:spPr>
      </p:pic>
      <p:sp>
        <p:nvSpPr>
          <p:cNvPr id="4" name="TextBox 3">
            <a:extLst>
              <a:ext uri="{FF2B5EF4-FFF2-40B4-BE49-F238E27FC236}">
                <a16:creationId xmlns:a16="http://schemas.microsoft.com/office/drawing/2014/main" id="{D39E8FEC-B6CF-4410-713A-F12CA98E9F3D}"/>
              </a:ext>
            </a:extLst>
          </p:cNvPr>
          <p:cNvSpPr txBox="1"/>
          <p:nvPr/>
        </p:nvSpPr>
        <p:spPr>
          <a:xfrm>
            <a:off x="8480754" y="5998816"/>
            <a:ext cx="3224930" cy="646331"/>
          </a:xfrm>
          <a:prstGeom prst="rect">
            <a:avLst/>
          </a:prstGeom>
          <a:noFill/>
        </p:spPr>
        <p:txBody>
          <a:bodyPr wrap="square" rtlCol="0">
            <a:spAutoFit/>
          </a:bodyPr>
          <a:lstStyle/>
          <a:p>
            <a:r>
              <a:rPr lang="en-US" dirty="0" err="1"/>
              <a:t>Colour</a:t>
            </a:r>
            <a:r>
              <a:rPr lang="en-US" dirty="0"/>
              <a:t> of the oil included in the standard</a:t>
            </a:r>
            <a:endParaRPr lang="en-ZA" dirty="0"/>
          </a:p>
        </p:txBody>
      </p:sp>
      <p:pic>
        <p:nvPicPr>
          <p:cNvPr id="9" name="Picture 8">
            <a:extLst>
              <a:ext uri="{FF2B5EF4-FFF2-40B4-BE49-F238E27FC236}">
                <a16:creationId xmlns:a16="http://schemas.microsoft.com/office/drawing/2014/main" id="{DCD9FB67-F8B5-2044-4030-8C49DE1F74D0}"/>
              </a:ext>
            </a:extLst>
          </p:cNvPr>
          <p:cNvPicPr>
            <a:picLocks noChangeAspect="1"/>
          </p:cNvPicPr>
          <p:nvPr/>
        </p:nvPicPr>
        <p:blipFill>
          <a:blip r:embed="rId6"/>
          <a:stretch>
            <a:fillRect/>
          </a:stretch>
        </p:blipFill>
        <p:spPr>
          <a:xfrm>
            <a:off x="1279696" y="5998816"/>
            <a:ext cx="2133898" cy="476316"/>
          </a:xfrm>
          <a:prstGeom prst="rect">
            <a:avLst/>
          </a:prstGeom>
        </p:spPr>
      </p:pic>
    </p:spTree>
    <p:extLst>
      <p:ext uri="{BB962C8B-B14F-4D97-AF65-F5344CB8AC3E}">
        <p14:creationId xmlns:p14="http://schemas.microsoft.com/office/powerpoint/2010/main" val="3435587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F71ABD-3DFE-104D-BDF0-03B45958F968}"/>
              </a:ext>
            </a:extLst>
          </p:cNvPr>
          <p:cNvPicPr>
            <a:picLocks noChangeAspect="1"/>
          </p:cNvPicPr>
          <p:nvPr/>
        </p:nvPicPr>
        <p:blipFill>
          <a:blip r:embed="rId2"/>
          <a:stretch>
            <a:fillRect/>
          </a:stretch>
        </p:blipFill>
        <p:spPr>
          <a:xfrm>
            <a:off x="10040532" y="1635137"/>
            <a:ext cx="2151468" cy="1849415"/>
          </a:xfrm>
          <a:prstGeom prst="rect">
            <a:avLst/>
          </a:prstGeom>
        </p:spPr>
      </p:pic>
      <p:sp>
        <p:nvSpPr>
          <p:cNvPr id="3" name="Subtitle 2">
            <a:extLst>
              <a:ext uri="{FF2B5EF4-FFF2-40B4-BE49-F238E27FC236}">
                <a16:creationId xmlns:a16="http://schemas.microsoft.com/office/drawing/2014/main" id="{B2C20087-FC37-5E25-AA8A-8D2E6AFBCF9A}"/>
              </a:ext>
            </a:extLst>
          </p:cNvPr>
          <p:cNvSpPr>
            <a:spLocks noGrp="1"/>
          </p:cNvSpPr>
          <p:nvPr>
            <p:ph type="subTitle"/>
          </p:nvPr>
        </p:nvSpPr>
        <p:spPr>
          <a:xfrm>
            <a:off x="444591" y="1215368"/>
            <a:ext cx="9690009" cy="4662917"/>
          </a:xfrm>
        </p:spPr>
        <p:txBody>
          <a:bodyPr/>
          <a:lstStyle/>
          <a:p>
            <a:pPr marL="0" indent="0">
              <a:buNone/>
            </a:pPr>
            <a:endParaRPr lang="en-ZA" sz="1400" b="1" dirty="0"/>
          </a:p>
          <a:p>
            <a:pPr marL="171450" indent="-171450">
              <a:buFont typeface="Wingdings" panose="05000000000000000000" pitchFamily="2" charset="2"/>
              <a:buChar char="§"/>
            </a:pPr>
            <a:r>
              <a:rPr lang="en-US" sz="2000" dirty="0"/>
              <a:t>Germany has its own standard. Fair production, a small niche market in terms of certified cosmetic ingredients – Fairtrade, and </a:t>
            </a:r>
            <a:r>
              <a:rPr lang="en-US" sz="2000" dirty="0" err="1"/>
              <a:t>FairWild</a:t>
            </a:r>
            <a:r>
              <a:rPr lang="en-US" sz="2000" dirty="0"/>
              <a:t> (for The ISO 16128 standard covers definitions and criteria for natural and organic cosmetic ingredients and products. </a:t>
            </a:r>
          </a:p>
          <a:p>
            <a:pPr marL="171450" indent="-171450">
              <a:buFont typeface="Wingdings" panose="05000000000000000000" pitchFamily="2" charset="2"/>
              <a:buChar char="§"/>
            </a:pPr>
            <a:r>
              <a:rPr lang="en-US" sz="2000" dirty="0"/>
              <a:t>The ISO 9001 standard is the globally recognized and most widely used quality management system standard. </a:t>
            </a:r>
          </a:p>
          <a:p>
            <a:pPr marL="171450" indent="-171450">
              <a:buFont typeface="Wingdings" panose="05000000000000000000" pitchFamily="2" charset="2"/>
              <a:buChar char="§"/>
            </a:pPr>
            <a:r>
              <a:rPr lang="en-US" sz="2000" dirty="0"/>
              <a:t>It sets the minimum requirements for a quality management system that companies must comply with to meet the expectations of internal and external stakeholders (such as employees, customers, and government agencies). </a:t>
            </a:r>
          </a:p>
          <a:p>
            <a:pPr marL="171450" indent="-171450">
              <a:buFont typeface="Wingdings" panose="05000000000000000000" pitchFamily="2" charset="2"/>
              <a:buChar char="§"/>
            </a:pPr>
            <a:r>
              <a:rPr lang="en-US" sz="2000" dirty="0"/>
              <a:t>The European Federation for Cosmetic Ingredients (</a:t>
            </a:r>
            <a:r>
              <a:rPr lang="en-US" sz="2000" dirty="0" err="1"/>
              <a:t>EFfCI</a:t>
            </a:r>
            <a:r>
              <a:rPr lang="en-US" sz="2000" dirty="0"/>
              <a:t>) has developed a specific Good Manufacturing Practice (GMP) standard for cosmetic ingredients, based on ISO 9001. </a:t>
            </a:r>
          </a:p>
          <a:p>
            <a:pPr marL="171450" indent="-171450">
              <a:buFont typeface="Wingdings" panose="05000000000000000000" pitchFamily="2" charset="2"/>
              <a:buChar char="§"/>
            </a:pPr>
            <a:r>
              <a:rPr lang="en-US" sz="2400" b="1" dirty="0"/>
              <a:t>In the case of marula oil production, certification of ISO 9001 can be a competitive marketing advantage. </a:t>
            </a:r>
          </a:p>
          <a:p>
            <a:pPr marL="171450" indent="-171450">
              <a:buFont typeface="Wingdings" panose="05000000000000000000" pitchFamily="2" charset="2"/>
              <a:buChar char="§"/>
            </a:pPr>
            <a:r>
              <a:rPr lang="en-US" sz="2000" dirty="0"/>
              <a:t>From the Perfumer and </a:t>
            </a:r>
            <a:r>
              <a:rPr lang="en-US" sz="2000" dirty="0" err="1"/>
              <a:t>Flavourist</a:t>
            </a:r>
            <a:r>
              <a:rPr lang="en-US" sz="2000" dirty="0"/>
              <a:t> September 2021 “HPTLC (High-Performance Thin-Layer Chromatography) Fingerprinting for Essential Oil Authenticity” Monika </a:t>
            </a:r>
            <a:r>
              <a:rPr lang="en-US" sz="2000" dirty="0" err="1"/>
              <a:t>Baeumle</a:t>
            </a:r>
            <a:r>
              <a:rPr lang="en-US" sz="2000" dirty="0"/>
              <a:t>, Product Manager TLC, </a:t>
            </a:r>
            <a:r>
              <a:rPr lang="en-US" sz="2000" dirty="0" err="1"/>
              <a:t>MilliporeSigma</a:t>
            </a:r>
            <a:r>
              <a:rPr lang="en-US" sz="2000" dirty="0"/>
              <a:t> </a:t>
            </a:r>
          </a:p>
          <a:p>
            <a:pPr marL="171450" indent="-171450">
              <a:buFont typeface="Wingdings" panose="05000000000000000000" pitchFamily="2" charset="2"/>
              <a:buChar char="§"/>
            </a:pPr>
            <a:r>
              <a:rPr lang="en-US" sz="2000" dirty="0"/>
              <a:t>The use of essential oils is showing no signs of slowing down, with an expected growth at a compound annual growth rate (CAGR) of 7.5% from 2020 to 2027 in the global market. </a:t>
            </a:r>
          </a:p>
        </p:txBody>
      </p:sp>
      <p:sp>
        <p:nvSpPr>
          <p:cNvPr id="4" name="Title 1">
            <a:extLst>
              <a:ext uri="{FF2B5EF4-FFF2-40B4-BE49-F238E27FC236}">
                <a16:creationId xmlns:a16="http://schemas.microsoft.com/office/drawing/2014/main" id="{9C920F42-6EAC-1CDD-57D5-558B6AFF80C1}"/>
              </a:ext>
            </a:extLst>
          </p:cNvPr>
          <p:cNvSpPr txBox="1">
            <a:spLocks/>
          </p:cNvSpPr>
          <p:nvPr/>
        </p:nvSpPr>
        <p:spPr>
          <a:xfrm>
            <a:off x="838200" y="365125"/>
            <a:ext cx="10515600"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Voluntary standards and certifications</a:t>
            </a:r>
            <a:endParaRPr lang="en-ZA" dirty="0"/>
          </a:p>
        </p:txBody>
      </p:sp>
      <p:pic>
        <p:nvPicPr>
          <p:cNvPr id="5" name="Picture 4">
            <a:extLst>
              <a:ext uri="{FF2B5EF4-FFF2-40B4-BE49-F238E27FC236}">
                <a16:creationId xmlns:a16="http://schemas.microsoft.com/office/drawing/2014/main" id="{74EC78AC-6D30-0780-29C9-777B6B7E4499}"/>
              </a:ext>
            </a:extLst>
          </p:cNvPr>
          <p:cNvPicPr>
            <a:picLocks noChangeAspect="1"/>
          </p:cNvPicPr>
          <p:nvPr/>
        </p:nvPicPr>
        <p:blipFill>
          <a:blip r:embed="rId3"/>
          <a:stretch>
            <a:fillRect/>
          </a:stretch>
        </p:blipFill>
        <p:spPr>
          <a:xfrm>
            <a:off x="10330895" y="3484552"/>
            <a:ext cx="1669163" cy="2319486"/>
          </a:xfrm>
          <a:prstGeom prst="rect">
            <a:avLst/>
          </a:prstGeom>
        </p:spPr>
      </p:pic>
      <p:sp>
        <p:nvSpPr>
          <p:cNvPr id="6" name="Rectangle 5">
            <a:extLst>
              <a:ext uri="{FF2B5EF4-FFF2-40B4-BE49-F238E27FC236}">
                <a16:creationId xmlns:a16="http://schemas.microsoft.com/office/drawing/2014/main" id="{E8616857-76BA-8926-4A5C-A065D62F1C67}"/>
              </a:ext>
            </a:extLst>
          </p:cNvPr>
          <p:cNvSpPr/>
          <p:nvPr/>
        </p:nvSpPr>
        <p:spPr>
          <a:xfrm>
            <a:off x="10330895" y="5659817"/>
            <a:ext cx="1416514" cy="923330"/>
          </a:xfrm>
          <a:prstGeom prst="rect">
            <a:avLst/>
          </a:prstGeom>
          <a:solidFill>
            <a:schemeClr val="bg1"/>
          </a:solid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X</a:t>
            </a:r>
          </a:p>
        </p:txBody>
      </p:sp>
      <p:pic>
        <p:nvPicPr>
          <p:cNvPr id="7" name="Picture 6">
            <a:extLst>
              <a:ext uri="{FF2B5EF4-FFF2-40B4-BE49-F238E27FC236}">
                <a16:creationId xmlns:a16="http://schemas.microsoft.com/office/drawing/2014/main" id="{41BD48DA-4291-8AB6-2175-A5D823FFE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209" y="356964"/>
            <a:ext cx="1133633" cy="1200318"/>
          </a:xfrm>
          <a:prstGeom prst="rect">
            <a:avLst/>
          </a:prstGeom>
        </p:spPr>
      </p:pic>
    </p:spTree>
    <p:extLst>
      <p:ext uri="{BB962C8B-B14F-4D97-AF65-F5344CB8AC3E}">
        <p14:creationId xmlns:p14="http://schemas.microsoft.com/office/powerpoint/2010/main" val="884676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A close up of a logo&#10;&#10;Description automatically generated">
            <a:extLst>
              <a:ext uri="{FF2B5EF4-FFF2-40B4-BE49-F238E27FC236}">
                <a16:creationId xmlns:a16="http://schemas.microsoft.com/office/drawing/2014/main" id="{856CA727-AAE4-4493-A8A8-A9F23066C466}"/>
              </a:ext>
            </a:extLst>
          </p:cNvPr>
          <p:cNvPicPr>
            <a:picLocks noChangeAspect="1"/>
          </p:cNvPicPr>
          <p:nvPr/>
        </p:nvPicPr>
        <p:blipFill>
          <a:blip r:embed="rId3"/>
          <a:stretch>
            <a:fillRect/>
          </a:stretch>
        </p:blipFill>
        <p:spPr>
          <a:xfrm>
            <a:off x="0" y="0"/>
            <a:ext cx="9629775" cy="6979964"/>
          </a:xfrm>
          <a:prstGeom prst="rect">
            <a:avLst/>
          </a:prstGeom>
        </p:spPr>
      </p:pic>
      <p:sp>
        <p:nvSpPr>
          <p:cNvPr id="64514" name="Slide Number Placeholder 5"/>
          <p:cNvSpPr>
            <a:spLocks noGrp="1"/>
          </p:cNvSpPr>
          <p:nvPr>
            <p:ph type="sldNum" sz="quarter" idx="12"/>
          </p:nvPr>
        </p:nvSpPr>
        <p:spPr>
          <a:noFill/>
        </p:spPr>
        <p:txBody>
          <a:bodyPr/>
          <a:lstStyle/>
          <a:p>
            <a:endParaRPr lang="en-GB" dirty="0">
              <a:latin typeface="Arial" charset="0"/>
              <a:cs typeface="Arial" charset="0"/>
            </a:endParaRPr>
          </a:p>
        </p:txBody>
      </p:sp>
      <p:sp>
        <p:nvSpPr>
          <p:cNvPr id="64515" name="Rectangle 3"/>
          <p:cNvSpPr>
            <a:spLocks noGrp="1" noChangeArrowheads="1"/>
          </p:cNvSpPr>
          <p:nvPr>
            <p:ph type="body" idx="1"/>
          </p:nvPr>
        </p:nvSpPr>
        <p:spPr>
          <a:xfrm>
            <a:off x="1044437" y="2999097"/>
            <a:ext cx="8229600" cy="4525963"/>
          </a:xfrm>
        </p:spPr>
        <p:txBody>
          <a:bodyPr/>
          <a:lstStyle/>
          <a:p>
            <a:pPr eaLnBrk="1" hangingPunct="1">
              <a:buFontTx/>
              <a:buNone/>
            </a:pPr>
            <a:r>
              <a:rPr lang="de-DE" sz="3200" dirty="0">
                <a:solidFill>
                  <a:schemeClr val="bg1"/>
                </a:solidFill>
              </a:rPr>
              <a:t>MORE</a:t>
            </a:r>
          </a:p>
          <a:p>
            <a:pPr eaLnBrk="1" hangingPunct="1">
              <a:buFontTx/>
              <a:buNone/>
            </a:pPr>
            <a:r>
              <a:rPr lang="de-DE" sz="3200" dirty="0">
                <a:solidFill>
                  <a:schemeClr val="bg1"/>
                </a:solidFill>
              </a:rPr>
              <a:t>BETTER</a:t>
            </a:r>
          </a:p>
          <a:p>
            <a:pPr eaLnBrk="1" hangingPunct="1">
              <a:buFontTx/>
              <a:buNone/>
            </a:pPr>
            <a:r>
              <a:rPr lang="de-DE" sz="3200" dirty="0">
                <a:solidFill>
                  <a:schemeClr val="bg1"/>
                </a:solidFill>
              </a:rPr>
              <a:t>TOGETHER</a:t>
            </a:r>
          </a:p>
          <a:p>
            <a:pPr algn="ctr" eaLnBrk="1" hangingPunct="1">
              <a:buFontTx/>
              <a:buNone/>
            </a:pPr>
            <a:endParaRPr lang="de-DE" sz="5400" dirty="0"/>
          </a:p>
        </p:txBody>
      </p:sp>
      <p:pic>
        <p:nvPicPr>
          <p:cNvPr id="8" name="Picture 7">
            <a:extLst>
              <a:ext uri="{FF2B5EF4-FFF2-40B4-BE49-F238E27FC236}">
                <a16:creationId xmlns:a16="http://schemas.microsoft.com/office/drawing/2014/main" id="{75385C8A-80E5-4B92-A657-9E1E11B0C4F8}"/>
              </a:ext>
            </a:extLst>
          </p:cNvPr>
          <p:cNvPicPr>
            <a:picLocks noChangeAspect="1"/>
          </p:cNvPicPr>
          <p:nvPr/>
        </p:nvPicPr>
        <p:blipFill>
          <a:blip r:embed="rId4"/>
          <a:stretch>
            <a:fillRect/>
          </a:stretch>
        </p:blipFill>
        <p:spPr>
          <a:xfrm>
            <a:off x="674953" y="4766914"/>
            <a:ext cx="2348106" cy="2020463"/>
          </a:xfrm>
          <a:prstGeom prst="rect">
            <a:avLst/>
          </a:prstGeom>
        </p:spPr>
      </p:pic>
      <p:pic>
        <p:nvPicPr>
          <p:cNvPr id="4" name="Picture 3">
            <a:extLst>
              <a:ext uri="{FF2B5EF4-FFF2-40B4-BE49-F238E27FC236}">
                <a16:creationId xmlns:a16="http://schemas.microsoft.com/office/drawing/2014/main" id="{33D677B2-5411-45D1-9417-AD6BEFEC37CF}"/>
              </a:ext>
            </a:extLst>
          </p:cNvPr>
          <p:cNvPicPr>
            <a:picLocks noChangeAspect="1"/>
          </p:cNvPicPr>
          <p:nvPr/>
        </p:nvPicPr>
        <p:blipFill>
          <a:blip r:embed="rId5"/>
          <a:stretch>
            <a:fillRect/>
          </a:stretch>
        </p:blipFill>
        <p:spPr>
          <a:xfrm>
            <a:off x="1176798" y="5117809"/>
            <a:ext cx="1363287" cy="1238541"/>
          </a:xfrm>
          <a:prstGeom prst="rect">
            <a:avLst/>
          </a:prstGeom>
        </p:spPr>
      </p:pic>
      <p:pic>
        <p:nvPicPr>
          <p:cNvPr id="5" name="Content Placeholder 8">
            <a:extLst>
              <a:ext uri="{FF2B5EF4-FFF2-40B4-BE49-F238E27FC236}">
                <a16:creationId xmlns:a16="http://schemas.microsoft.com/office/drawing/2014/main" id="{8D2BDF19-B59A-F99D-54DD-D53BC2DB88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5390" y="-125165"/>
            <a:ext cx="7052877" cy="7052877"/>
          </a:xfrm>
          <a:prstGeom prst="rect">
            <a:avLst/>
          </a:prstGeom>
        </p:spPr>
      </p:pic>
      <p:pic>
        <p:nvPicPr>
          <p:cNvPr id="64516" name="Picture 5" descr="Proudly SA"/>
          <p:cNvPicPr>
            <a:picLocks noChangeAspect="1" noChangeArrowheads="1"/>
          </p:cNvPicPr>
          <p:nvPr/>
        </p:nvPicPr>
        <p:blipFill>
          <a:blip r:embed="rId7" cstate="print"/>
          <a:srcRect/>
          <a:stretch>
            <a:fillRect/>
          </a:stretch>
        </p:blipFill>
        <p:spPr bwMode="auto">
          <a:xfrm>
            <a:off x="9274037" y="5474051"/>
            <a:ext cx="2493440" cy="1247424"/>
          </a:xfrm>
          <a:prstGeom prst="rect">
            <a:avLst/>
          </a:prstGeom>
          <a:noFill/>
          <a:ln w="9525">
            <a:noFill/>
            <a:miter lim="800000"/>
            <a:headEnd/>
            <a:tailEnd/>
          </a:ln>
        </p:spPr>
      </p:pic>
      <p:pic>
        <p:nvPicPr>
          <p:cNvPr id="10" name="Picture 9">
            <a:extLst>
              <a:ext uri="{FF2B5EF4-FFF2-40B4-BE49-F238E27FC236}">
                <a16:creationId xmlns:a16="http://schemas.microsoft.com/office/drawing/2014/main" id="{A433D446-8059-A55F-5C60-349A6E32C908}"/>
              </a:ext>
            </a:extLst>
          </p:cNvPr>
          <p:cNvPicPr>
            <a:picLocks noChangeAspect="1"/>
          </p:cNvPicPr>
          <p:nvPr/>
        </p:nvPicPr>
        <p:blipFill>
          <a:blip r:embed="rId8"/>
          <a:stretch>
            <a:fillRect/>
          </a:stretch>
        </p:blipFill>
        <p:spPr>
          <a:xfrm>
            <a:off x="6096000" y="6239364"/>
            <a:ext cx="2133898" cy="4763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42"/>
    </mc:Choice>
    <mc:Fallback xmlns="">
      <p:transition spd="slow" advTm="1564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A close up of a logo&#10;&#10;Description automatically generated"/>
          <p:cNvPicPr/>
          <p:nvPr/>
        </p:nvPicPr>
        <p:blipFill>
          <a:blip r:embed="rId2"/>
          <a:stretch/>
        </p:blipFill>
        <p:spPr>
          <a:xfrm>
            <a:off x="118332" y="-561174"/>
            <a:ext cx="10636200" cy="7980347"/>
          </a:xfrm>
          <a:prstGeom prst="rect">
            <a:avLst/>
          </a:prstGeom>
          <a:ln w="0">
            <a:noFill/>
          </a:ln>
        </p:spPr>
      </p:pic>
      <p:sp>
        <p:nvSpPr>
          <p:cNvPr id="39" name="TextBox 5"/>
          <p:cNvSpPr/>
          <p:nvPr/>
        </p:nvSpPr>
        <p:spPr>
          <a:xfrm>
            <a:off x="524797" y="3213363"/>
            <a:ext cx="4911635" cy="44997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en-GB" sz="36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0000"/>
              </a:lnSpc>
            </a:pPr>
            <a:r>
              <a:rPr lang="en-GB" sz="24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The importance of ISO standards </a:t>
            </a:r>
          </a:p>
          <a:p>
            <a:pPr algn="just">
              <a:lnSpc>
                <a:spcPct val="100000"/>
              </a:lnSpc>
            </a:pPr>
            <a:r>
              <a:rPr lang="en-GB" sz="24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for essential and vegetable oils </a:t>
            </a:r>
          </a:p>
          <a:p>
            <a:pPr algn="just">
              <a:lnSpc>
                <a:spcPct val="100000"/>
              </a:lnSpc>
            </a:pPr>
            <a:r>
              <a:rPr lang="en-GB"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In </a:t>
            </a:r>
            <a:r>
              <a:rPr lang="en-GB" sz="24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South Africa</a:t>
            </a:r>
          </a:p>
          <a:p>
            <a:pPr algn="just">
              <a:lnSpc>
                <a:spcPct val="100000"/>
              </a:lnSpc>
            </a:pPr>
            <a:endParaRPr lang="en-GB" b="0" strike="noStrike" spc="-1" dirty="0">
              <a:solidFill>
                <a:schemeClr val="bg1"/>
              </a:solidFill>
              <a:latin typeface="Palatino Linotype" panose="02040502050505030304" pitchFamily="18" charset="0"/>
              <a:cs typeface="Times New Roman" panose="02020603050405020304" pitchFamily="18" charset="0"/>
            </a:endParaRPr>
          </a:p>
          <a:p>
            <a:pPr algn="just">
              <a:lnSpc>
                <a:spcPct val="100000"/>
              </a:lnSpc>
            </a:pPr>
            <a:r>
              <a:rPr lang="en-GB" b="0" strike="noStrike" spc="-1" dirty="0">
                <a:solidFill>
                  <a:schemeClr val="bg1"/>
                </a:solidFill>
                <a:latin typeface="Palatino Linotype" panose="02040502050505030304" pitchFamily="18" charset="0"/>
                <a:cs typeface="Times New Roman" panose="02020603050405020304" pitchFamily="18" charset="0"/>
              </a:rPr>
              <a:t>African Biotrade Festival</a:t>
            </a:r>
          </a:p>
          <a:p>
            <a:pPr algn="just">
              <a:lnSpc>
                <a:spcPct val="100000"/>
              </a:lnSpc>
            </a:pPr>
            <a:endParaRPr lang="en-GB" b="0" strike="noStrike" spc="-1" dirty="0">
              <a:solidFill>
                <a:schemeClr val="bg1"/>
              </a:solidFill>
              <a:latin typeface="Palatino Linotype" panose="02040502050505030304" pitchFamily="18" charset="0"/>
              <a:cs typeface="Times New Roman" panose="02020603050405020304" pitchFamily="18" charset="0"/>
            </a:endParaRPr>
          </a:p>
          <a:p>
            <a:pPr algn="just">
              <a:lnSpc>
                <a:spcPct val="100000"/>
              </a:lnSpc>
            </a:pPr>
            <a:r>
              <a:rPr lang="en-GB" b="0" strike="noStrike" spc="-1" dirty="0">
                <a:solidFill>
                  <a:schemeClr val="bg1"/>
                </a:solidFill>
                <a:latin typeface="Palatino Linotype" panose="02040502050505030304" pitchFamily="18" charset="0"/>
                <a:cs typeface="Times New Roman" panose="02020603050405020304" pitchFamily="18" charset="0"/>
              </a:rPr>
              <a:t>KM S</a:t>
            </a:r>
            <a:r>
              <a:rPr lang="en-GB" spc="-1" dirty="0">
                <a:solidFill>
                  <a:schemeClr val="bg1"/>
                </a:solidFill>
                <a:latin typeface="Palatino Linotype" panose="02040502050505030304" pitchFamily="18" charset="0"/>
                <a:cs typeface="Times New Roman" panose="02020603050405020304" pitchFamily="18" charset="0"/>
              </a:rPr>
              <a:t>wanepoel</a:t>
            </a:r>
          </a:p>
          <a:p>
            <a:pPr algn="just">
              <a:lnSpc>
                <a:spcPct val="100000"/>
              </a:lnSpc>
            </a:pPr>
            <a:r>
              <a:rPr lang="en-GB" spc="-1" dirty="0">
                <a:solidFill>
                  <a:schemeClr val="bg1"/>
                </a:solidFill>
                <a:latin typeface="Palatino Linotype" panose="02040502050505030304" pitchFamily="18" charset="0"/>
                <a:cs typeface="Times New Roman" panose="02020603050405020304" pitchFamily="18" charset="0"/>
              </a:rPr>
              <a:t>2023</a:t>
            </a:r>
          </a:p>
          <a:p>
            <a:pPr algn="r">
              <a:lnSpc>
                <a:spcPct val="100000"/>
              </a:lnSpc>
            </a:pPr>
            <a:endParaRPr lang="en-GB" sz="1600" spc="-1" dirty="0">
              <a:solidFill>
                <a:schemeClr val="bg1"/>
              </a:solidFill>
              <a:latin typeface="Palatino Linotype" panose="02040502050505030304" pitchFamily="18" charset="0"/>
              <a:cs typeface="Times New Roman" panose="02020603050405020304" pitchFamily="18" charset="0"/>
            </a:endParaRPr>
          </a:p>
          <a:p>
            <a:pPr algn="ctr">
              <a:lnSpc>
                <a:spcPct val="100000"/>
              </a:lnSpc>
            </a:pPr>
            <a:endParaRPr lang="en-GB" sz="1600" b="0" strike="noStrike" spc="-1" dirty="0">
              <a:solidFill>
                <a:schemeClr val="bg1"/>
              </a:solidFill>
              <a:latin typeface="Palatino Linotype" panose="02040502050505030304" pitchFamily="18" charset="0"/>
              <a:cs typeface="Times New Roman" panose="02020603050405020304" pitchFamily="18" charset="0"/>
            </a:endParaRPr>
          </a:p>
          <a:p>
            <a:pPr algn="ctr">
              <a:lnSpc>
                <a:spcPct val="100000"/>
              </a:lnSpc>
            </a:pPr>
            <a:endParaRPr lang="en-GB" sz="1600" spc="-1" dirty="0">
              <a:solidFill>
                <a:schemeClr val="bg1"/>
              </a:solidFill>
              <a:latin typeface="Palatino Linotype" panose="02040502050505030304" pitchFamily="18" charset="0"/>
              <a:cs typeface="Times New Roman" panose="02020603050405020304" pitchFamily="18" charset="0"/>
            </a:endParaRPr>
          </a:p>
          <a:p>
            <a:pPr algn="just">
              <a:lnSpc>
                <a:spcPct val="100000"/>
              </a:lnSpc>
            </a:pPr>
            <a:r>
              <a:rPr lang="en-US" sz="1400" b="0" strike="noStrike" spc="-1" dirty="0">
                <a:solidFill>
                  <a:srgbClr val="FFFFFF"/>
                </a:solidFill>
                <a:latin typeface="Calibri"/>
                <a:ea typeface="Microsoft YaHei"/>
              </a:rPr>
              <a:t>.</a:t>
            </a:r>
            <a:r>
              <a:rPr lang="en-US" sz="1000" b="0" strike="noStrike" spc="-1" dirty="0">
                <a:solidFill>
                  <a:srgbClr val="FFFFFF"/>
                </a:solidFill>
                <a:latin typeface="Lucida Handwriting"/>
                <a:ea typeface="DejaVu Sans"/>
              </a:rPr>
              <a:t>  </a:t>
            </a:r>
            <a:r>
              <a:rPr lang="en-US" sz="1600" b="0" strike="noStrike" spc="-1" dirty="0">
                <a:solidFill>
                  <a:srgbClr val="FFFFFF"/>
                </a:solidFill>
                <a:latin typeface="Arial"/>
                <a:ea typeface="DejaVu Sans"/>
              </a:rPr>
              <a:t>		</a:t>
            </a:r>
            <a:endParaRPr lang="en-ZA" sz="1600" b="0" strike="noStrike" spc="-1" dirty="0">
              <a:latin typeface="Arial"/>
            </a:endParaRPr>
          </a:p>
          <a:p>
            <a:pPr algn="ctr">
              <a:lnSpc>
                <a:spcPct val="100000"/>
              </a:lnSpc>
            </a:pPr>
            <a:r>
              <a:rPr lang="en-US" sz="1050" b="0" strike="noStrike" spc="-1" dirty="0">
                <a:solidFill>
                  <a:srgbClr val="000000"/>
                </a:solidFill>
                <a:latin typeface="Arial"/>
                <a:ea typeface="DejaVu Sans"/>
              </a:rPr>
              <a:t>				</a:t>
            </a:r>
            <a:endParaRPr lang="en-ZA" sz="1050" b="0" strike="noStrike" spc="-1" dirty="0">
              <a:latin typeface="Arial"/>
            </a:endParaRPr>
          </a:p>
          <a:p>
            <a:pPr algn="ctr">
              <a:lnSpc>
                <a:spcPct val="100000"/>
              </a:lnSpc>
            </a:pPr>
            <a:endParaRPr lang="en-ZA" sz="1400" b="0" strike="noStrike" spc="-1" dirty="0">
              <a:latin typeface="Arial"/>
            </a:endParaRPr>
          </a:p>
        </p:txBody>
      </p:sp>
      <p:pic>
        <p:nvPicPr>
          <p:cNvPr id="7" name="Picture 6">
            <a:extLst>
              <a:ext uri="{FF2B5EF4-FFF2-40B4-BE49-F238E27FC236}">
                <a16:creationId xmlns:a16="http://schemas.microsoft.com/office/drawing/2014/main" id="{E0C15A40-5FB5-032B-0A3E-C6443D39C75D}"/>
              </a:ext>
            </a:extLst>
          </p:cNvPr>
          <p:cNvPicPr>
            <a:picLocks noChangeAspect="1"/>
          </p:cNvPicPr>
          <p:nvPr/>
        </p:nvPicPr>
        <p:blipFill>
          <a:blip r:embed="rId3"/>
          <a:stretch>
            <a:fillRect/>
          </a:stretch>
        </p:blipFill>
        <p:spPr>
          <a:xfrm>
            <a:off x="5195767" y="652531"/>
            <a:ext cx="7405491" cy="582308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FE8B-6145-F3AB-9C4F-63DC9FF60749}"/>
              </a:ext>
            </a:extLst>
          </p:cNvPr>
          <p:cNvSpPr>
            <a:spLocks noGrp="1"/>
          </p:cNvSpPr>
          <p:nvPr>
            <p:ph type="title"/>
          </p:nvPr>
        </p:nvSpPr>
        <p:spPr>
          <a:xfrm>
            <a:off x="526353" y="0"/>
            <a:ext cx="9142920" cy="2386440"/>
          </a:xfrm>
        </p:spPr>
        <p:txBody>
          <a:bodyPr/>
          <a:lstStyle/>
          <a:p>
            <a:r>
              <a:rPr lang="en-US" sz="3200" b="1" dirty="0">
                <a:solidFill>
                  <a:srgbClr val="212529"/>
                </a:solidFill>
                <a:latin typeface="Open Sans" panose="020B0606030504020204" pitchFamily="34" charset="0"/>
                <a:ea typeface="Times New Roman" panose="02020603050405020304" pitchFamily="18" charset="0"/>
              </a:rPr>
              <a:t>Confirming the need of standards</a:t>
            </a:r>
            <a:br>
              <a:rPr lang="en-US" sz="2000" dirty="0">
                <a:solidFill>
                  <a:srgbClr val="212529"/>
                </a:solidFill>
                <a:latin typeface="Open Sans" panose="020B0606030504020204" pitchFamily="34" charset="0"/>
                <a:ea typeface="Times New Roman" panose="02020603050405020304" pitchFamily="18" charset="0"/>
              </a:rPr>
            </a:br>
            <a:br>
              <a:rPr lang="en-US" sz="2000" dirty="0">
                <a:solidFill>
                  <a:srgbClr val="212529"/>
                </a:solidFill>
                <a:latin typeface="Open Sans" panose="020B0606030504020204" pitchFamily="34" charset="0"/>
                <a:ea typeface="Times New Roman" panose="02020603050405020304" pitchFamily="18" charset="0"/>
              </a:rPr>
            </a:br>
            <a:r>
              <a:rPr lang="en-US" sz="2000" dirty="0">
                <a:solidFill>
                  <a:srgbClr val="212529"/>
                </a:solidFill>
                <a:latin typeface="Open Sans" panose="020B0606030504020204" pitchFamily="34" charset="0"/>
                <a:ea typeface="Times New Roman" panose="02020603050405020304" pitchFamily="18" charset="0"/>
              </a:rPr>
              <a:t>T</a:t>
            </a:r>
            <a:r>
              <a:rPr lang="en-ZA" sz="2000" dirty="0">
                <a:solidFill>
                  <a:srgbClr val="212529"/>
                </a:solidFill>
                <a:effectLst/>
                <a:latin typeface="Open Sans" panose="020B0606030504020204" pitchFamily="34" charset="0"/>
                <a:ea typeface="Times New Roman" panose="02020603050405020304" pitchFamily="18" charset="0"/>
              </a:rPr>
              <a:t>he Department of Trade</a:t>
            </a:r>
            <a:r>
              <a:rPr lang="en-US" sz="2000" dirty="0">
                <a:solidFill>
                  <a:srgbClr val="212529"/>
                </a:solidFill>
                <a:effectLst/>
                <a:latin typeface="Open Sans" panose="020B0606030504020204" pitchFamily="34" charset="0"/>
                <a:ea typeface="Times New Roman" panose="02020603050405020304" pitchFamily="18" charset="0"/>
              </a:rPr>
              <a:t>, </a:t>
            </a:r>
            <a:r>
              <a:rPr lang="en-ZA" sz="2000" dirty="0">
                <a:solidFill>
                  <a:srgbClr val="212529"/>
                </a:solidFill>
                <a:effectLst/>
                <a:latin typeface="Open Sans" panose="020B0606030504020204" pitchFamily="34" charset="0"/>
                <a:ea typeface="Times New Roman" panose="02020603050405020304" pitchFamily="18" charset="0"/>
              </a:rPr>
              <a:t>Industry</a:t>
            </a:r>
            <a:r>
              <a:rPr lang="en-US" sz="2000" dirty="0">
                <a:solidFill>
                  <a:srgbClr val="212529"/>
                </a:solidFill>
                <a:effectLst/>
                <a:latin typeface="Open Sans" panose="020B0606030504020204" pitchFamily="34" charset="0"/>
                <a:ea typeface="Times New Roman" panose="02020603050405020304" pitchFamily="18" charset="0"/>
              </a:rPr>
              <a:t> and Competition </a:t>
            </a:r>
            <a:r>
              <a:rPr lang="en-ZA" sz="2000" dirty="0">
                <a:solidFill>
                  <a:srgbClr val="212529"/>
                </a:solidFill>
                <a:effectLst/>
                <a:latin typeface="Open Sans" panose="020B0606030504020204" pitchFamily="34" charset="0"/>
                <a:ea typeface="Times New Roman" panose="02020603050405020304" pitchFamily="18" charset="0"/>
              </a:rPr>
              <a:t>of South Africa (the dti</a:t>
            </a:r>
            <a:r>
              <a:rPr lang="en-US" sz="2000" dirty="0">
                <a:solidFill>
                  <a:srgbClr val="212529"/>
                </a:solidFill>
                <a:effectLst/>
                <a:latin typeface="Open Sans" panose="020B0606030504020204" pitchFamily="34" charset="0"/>
                <a:ea typeface="Times New Roman" panose="02020603050405020304" pitchFamily="18" charset="0"/>
              </a:rPr>
              <a:t>c</a:t>
            </a:r>
            <a:r>
              <a:rPr lang="en-ZA" sz="2000" dirty="0">
                <a:solidFill>
                  <a:srgbClr val="212529"/>
                </a:solidFill>
                <a:effectLst/>
                <a:latin typeface="Open Sans" panose="020B0606030504020204" pitchFamily="34" charset="0"/>
                <a:ea typeface="Times New Roman" panose="02020603050405020304" pitchFamily="18" charset="0"/>
              </a:rPr>
              <a:t>), the United Nations Industrial Development Organization (UNIDO), and the Swiss State Secretariat for Economic Affairs SECO meeting 24</a:t>
            </a:r>
            <a:r>
              <a:rPr lang="en-ZA" sz="2000" baseline="30000" dirty="0">
                <a:solidFill>
                  <a:srgbClr val="212529"/>
                </a:solidFill>
                <a:effectLst/>
                <a:latin typeface="Open Sans" panose="020B0606030504020204" pitchFamily="34" charset="0"/>
                <a:ea typeface="Times New Roman" panose="02020603050405020304" pitchFamily="18" charset="0"/>
              </a:rPr>
              <a:t>th</a:t>
            </a:r>
            <a:r>
              <a:rPr lang="en-ZA" sz="2000" dirty="0">
                <a:solidFill>
                  <a:srgbClr val="212529"/>
                </a:solidFill>
                <a:effectLst/>
                <a:latin typeface="Open Sans" panose="020B0606030504020204" pitchFamily="34" charset="0"/>
                <a:ea typeface="Times New Roman" panose="02020603050405020304" pitchFamily="18" charset="0"/>
              </a:rPr>
              <a:t> May 2023</a:t>
            </a:r>
            <a:endParaRPr lang="en-ZA" sz="2000" dirty="0"/>
          </a:p>
        </p:txBody>
      </p:sp>
      <p:pic>
        <p:nvPicPr>
          <p:cNvPr id="5" name="Picture 4">
            <a:extLst>
              <a:ext uri="{FF2B5EF4-FFF2-40B4-BE49-F238E27FC236}">
                <a16:creationId xmlns:a16="http://schemas.microsoft.com/office/drawing/2014/main" id="{61EF510A-832B-E51E-7239-68DACD28A953}"/>
              </a:ext>
            </a:extLst>
          </p:cNvPr>
          <p:cNvPicPr>
            <a:picLocks noChangeAspect="1"/>
          </p:cNvPicPr>
          <p:nvPr/>
        </p:nvPicPr>
        <p:blipFill>
          <a:blip r:embed="rId2"/>
          <a:stretch>
            <a:fillRect/>
          </a:stretch>
        </p:blipFill>
        <p:spPr>
          <a:xfrm>
            <a:off x="4878157" y="1961494"/>
            <a:ext cx="6787490" cy="4608835"/>
          </a:xfrm>
          <a:prstGeom prst="rect">
            <a:avLst/>
          </a:prstGeom>
        </p:spPr>
      </p:pic>
      <p:pic>
        <p:nvPicPr>
          <p:cNvPr id="4" name="Picture 3">
            <a:extLst>
              <a:ext uri="{FF2B5EF4-FFF2-40B4-BE49-F238E27FC236}">
                <a16:creationId xmlns:a16="http://schemas.microsoft.com/office/drawing/2014/main" id="{46E8BE08-C4F4-72C7-C32B-D3A3710C1302}"/>
              </a:ext>
            </a:extLst>
          </p:cNvPr>
          <p:cNvPicPr>
            <a:picLocks noChangeAspect="1"/>
          </p:cNvPicPr>
          <p:nvPr/>
        </p:nvPicPr>
        <p:blipFill>
          <a:blip r:embed="rId3"/>
          <a:stretch>
            <a:fillRect/>
          </a:stretch>
        </p:blipFill>
        <p:spPr>
          <a:xfrm>
            <a:off x="526353" y="2728814"/>
            <a:ext cx="4084732" cy="2544451"/>
          </a:xfrm>
          <a:prstGeom prst="rect">
            <a:avLst/>
          </a:prstGeom>
        </p:spPr>
      </p:pic>
      <p:pic>
        <p:nvPicPr>
          <p:cNvPr id="15" name="Picture 14">
            <a:extLst>
              <a:ext uri="{FF2B5EF4-FFF2-40B4-BE49-F238E27FC236}">
                <a16:creationId xmlns:a16="http://schemas.microsoft.com/office/drawing/2014/main" id="{B9D60EF0-6E07-B678-D3BD-74A5EF364D14}"/>
              </a:ext>
            </a:extLst>
          </p:cNvPr>
          <p:cNvPicPr>
            <a:picLocks noChangeAspect="1"/>
          </p:cNvPicPr>
          <p:nvPr/>
        </p:nvPicPr>
        <p:blipFill>
          <a:blip r:embed="rId4"/>
          <a:stretch>
            <a:fillRect/>
          </a:stretch>
        </p:blipFill>
        <p:spPr>
          <a:xfrm>
            <a:off x="210952" y="5615639"/>
            <a:ext cx="4715533" cy="714475"/>
          </a:xfrm>
          <a:prstGeom prst="rect">
            <a:avLst/>
          </a:prstGeom>
        </p:spPr>
      </p:pic>
    </p:spTree>
    <p:extLst>
      <p:ext uri="{BB962C8B-B14F-4D97-AF65-F5344CB8AC3E}">
        <p14:creationId xmlns:p14="http://schemas.microsoft.com/office/powerpoint/2010/main" val="2575510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92425-5A4B-53E0-8ECE-434750565A04}"/>
              </a:ext>
            </a:extLst>
          </p:cNvPr>
          <p:cNvSpPr>
            <a:spLocks noGrp="1"/>
          </p:cNvSpPr>
          <p:nvPr>
            <p:ph type="title"/>
          </p:nvPr>
        </p:nvSpPr>
        <p:spPr/>
        <p:txBody>
          <a:bodyPr/>
          <a:lstStyle/>
          <a:p>
            <a:endParaRPr lang="en-ZA"/>
          </a:p>
        </p:txBody>
      </p:sp>
      <p:sp>
        <p:nvSpPr>
          <p:cNvPr id="3" name="Subtitle 2">
            <a:extLst>
              <a:ext uri="{FF2B5EF4-FFF2-40B4-BE49-F238E27FC236}">
                <a16:creationId xmlns:a16="http://schemas.microsoft.com/office/drawing/2014/main" id="{29D02356-AF15-DF81-8CD0-13AF7A7377BD}"/>
              </a:ext>
            </a:extLst>
          </p:cNvPr>
          <p:cNvSpPr>
            <a:spLocks noGrp="1"/>
          </p:cNvSpPr>
          <p:nvPr>
            <p:ph type="subTitle"/>
          </p:nvPr>
        </p:nvSpPr>
        <p:spPr/>
        <p:txBody>
          <a:bodyPr/>
          <a:lstStyle/>
          <a:p>
            <a:endParaRPr lang="en-ZA" dirty="0"/>
          </a:p>
        </p:txBody>
      </p:sp>
      <p:pic>
        <p:nvPicPr>
          <p:cNvPr id="5" name="Picture 4">
            <a:extLst>
              <a:ext uri="{FF2B5EF4-FFF2-40B4-BE49-F238E27FC236}">
                <a16:creationId xmlns:a16="http://schemas.microsoft.com/office/drawing/2014/main" id="{EB4E77B9-4FCC-2EDD-8803-DBE58582CF0E}"/>
              </a:ext>
            </a:extLst>
          </p:cNvPr>
          <p:cNvPicPr>
            <a:picLocks noChangeAspect="1"/>
          </p:cNvPicPr>
          <p:nvPr/>
        </p:nvPicPr>
        <p:blipFill>
          <a:blip r:embed="rId2"/>
          <a:stretch>
            <a:fillRect/>
          </a:stretch>
        </p:blipFill>
        <p:spPr>
          <a:xfrm>
            <a:off x="794479" y="142057"/>
            <a:ext cx="10578300" cy="6558546"/>
          </a:xfrm>
          <a:prstGeom prst="rect">
            <a:avLst/>
          </a:prstGeom>
        </p:spPr>
      </p:pic>
      <p:sp>
        <p:nvSpPr>
          <p:cNvPr id="4" name="Star: 5 Points 3">
            <a:extLst>
              <a:ext uri="{FF2B5EF4-FFF2-40B4-BE49-F238E27FC236}">
                <a16:creationId xmlns:a16="http://schemas.microsoft.com/office/drawing/2014/main" id="{79827D88-CE89-FBD3-3B72-1AA5188B8E5C}"/>
              </a:ext>
            </a:extLst>
          </p:cNvPr>
          <p:cNvSpPr/>
          <p:nvPr/>
        </p:nvSpPr>
        <p:spPr>
          <a:xfrm>
            <a:off x="5421085" y="1685109"/>
            <a:ext cx="313509" cy="300446"/>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Star: 5 Points 7">
            <a:extLst>
              <a:ext uri="{FF2B5EF4-FFF2-40B4-BE49-F238E27FC236}">
                <a16:creationId xmlns:a16="http://schemas.microsoft.com/office/drawing/2014/main" id="{645BB554-E08D-0F25-624C-D5530103E4D6}"/>
              </a:ext>
            </a:extLst>
          </p:cNvPr>
          <p:cNvSpPr/>
          <p:nvPr/>
        </p:nvSpPr>
        <p:spPr>
          <a:xfrm>
            <a:off x="4841965" y="4136646"/>
            <a:ext cx="313509" cy="300445"/>
          </a:xfrm>
          <a:prstGeom prst="star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Star: 5 Points 8">
            <a:extLst>
              <a:ext uri="{FF2B5EF4-FFF2-40B4-BE49-F238E27FC236}">
                <a16:creationId xmlns:a16="http://schemas.microsoft.com/office/drawing/2014/main" id="{FFE043FA-ED64-E659-0397-2964B9807BEA}"/>
              </a:ext>
            </a:extLst>
          </p:cNvPr>
          <p:cNvSpPr/>
          <p:nvPr/>
        </p:nvSpPr>
        <p:spPr>
          <a:xfrm>
            <a:off x="4841965" y="4489343"/>
            <a:ext cx="313509" cy="300446"/>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Star: 5 Points 9">
            <a:extLst>
              <a:ext uri="{FF2B5EF4-FFF2-40B4-BE49-F238E27FC236}">
                <a16:creationId xmlns:a16="http://schemas.microsoft.com/office/drawing/2014/main" id="{AD866C3A-6B34-D905-32AD-3F0601EBAE3B}"/>
              </a:ext>
            </a:extLst>
          </p:cNvPr>
          <p:cNvSpPr/>
          <p:nvPr/>
        </p:nvSpPr>
        <p:spPr>
          <a:xfrm>
            <a:off x="5394959" y="3278777"/>
            <a:ext cx="313509" cy="300446"/>
          </a:xfrm>
          <a:prstGeom prst="star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79332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5667-E817-B7BD-9040-514A5122C105}"/>
              </a:ext>
            </a:extLst>
          </p:cNvPr>
          <p:cNvSpPr>
            <a:spLocks noGrp="1"/>
          </p:cNvSpPr>
          <p:nvPr>
            <p:ph type="title"/>
          </p:nvPr>
        </p:nvSpPr>
        <p:spPr>
          <a:xfrm>
            <a:off x="773720" y="893328"/>
            <a:ext cx="10515600" cy="1325563"/>
          </a:xfrm>
        </p:spPr>
        <p:txBody>
          <a:bodyPr/>
          <a:lstStyle/>
          <a:p>
            <a:r>
              <a:rPr lang="en-US" dirty="0"/>
              <a:t>Why, which standards?</a:t>
            </a:r>
            <a:endParaRPr lang="en-ZA" dirty="0"/>
          </a:p>
        </p:txBody>
      </p:sp>
      <p:sp>
        <p:nvSpPr>
          <p:cNvPr id="4" name="Subtitle 2">
            <a:extLst>
              <a:ext uri="{FF2B5EF4-FFF2-40B4-BE49-F238E27FC236}">
                <a16:creationId xmlns:a16="http://schemas.microsoft.com/office/drawing/2014/main" id="{F42F419A-8FC5-D7A5-6BBE-71251B766B65}"/>
              </a:ext>
            </a:extLst>
          </p:cNvPr>
          <p:cNvSpPr>
            <a:spLocks noGrp="1"/>
          </p:cNvSpPr>
          <p:nvPr>
            <p:ph idx="1"/>
          </p:nvPr>
        </p:nvSpPr>
        <p:spPr>
          <a:xfrm>
            <a:off x="380333" y="2067758"/>
            <a:ext cx="7134319" cy="4351338"/>
          </a:xfrm>
        </p:spPr>
        <p:txBody>
          <a:bodyPr>
            <a:normAutofit fontScale="92500" lnSpcReduction="10000"/>
          </a:bodyPr>
          <a:lstStyle/>
          <a:p>
            <a:pPr algn="just">
              <a:lnSpc>
                <a:spcPct val="115000"/>
              </a:lnSpc>
              <a:buFont typeface="Wingdings" panose="05000000000000000000" pitchFamily="2" charset="2"/>
              <a:buChar char="§"/>
            </a:pPr>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Standards of aromatic and medicinal plants are not very well published and applied in developing countries. </a:t>
            </a:r>
          </a:p>
          <a:p>
            <a:pPr algn="just">
              <a:lnSpc>
                <a:spcPct val="115000"/>
              </a:lnSpc>
              <a:buFont typeface="Wingdings" panose="05000000000000000000" pitchFamily="2" charset="2"/>
              <a:buChar char="§"/>
            </a:pPr>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Prior to 2018, South Africa</a:t>
            </a:r>
            <a:r>
              <a:rPr lang="en-GB" sz="1800" dirty="0">
                <a:latin typeface="Palatino Linotype" panose="02040502050505030304" pitchFamily="18" charset="0"/>
                <a:ea typeface="Calibri" panose="020F0502020204030204" pitchFamily="34" charset="0"/>
                <a:cs typeface="Times New Roman" panose="02020603050405020304" pitchFamily="18" charset="0"/>
              </a:rPr>
              <a:t> </a:t>
            </a:r>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have </a:t>
            </a:r>
            <a:r>
              <a:rPr lang="en-GB" sz="1800" dirty="0">
                <a:latin typeface="Palatino Linotype" panose="02040502050505030304" pitchFamily="18" charset="0"/>
                <a:ea typeface="Calibri" panose="020F0502020204030204" pitchFamily="34" charset="0"/>
                <a:cs typeface="Times New Roman" panose="02020603050405020304" pitchFamily="18" charset="0"/>
              </a:rPr>
              <a:t>published</a:t>
            </a:r>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 only two ISO standards published for medicinal plants namely Aloe ferox and Moringa oleifera.</a:t>
            </a:r>
          </a:p>
          <a:p>
            <a:pPr algn="just">
              <a:lnSpc>
                <a:spcPct val="115000"/>
              </a:lnSpc>
              <a:buFont typeface="Wingdings" panose="05000000000000000000" pitchFamily="2" charset="2"/>
              <a:buChar char="§"/>
            </a:pPr>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This situation led to exploitation by the buyers of oils from less developing countries. </a:t>
            </a:r>
          </a:p>
          <a:p>
            <a:pPr algn="just">
              <a:lnSpc>
                <a:spcPct val="115000"/>
              </a:lnSpc>
              <a:buFont typeface="Wingdings" panose="05000000000000000000" pitchFamily="2" charset="2"/>
              <a:buChar char="§"/>
            </a:pPr>
            <a:r>
              <a:rPr lang="en-GB" sz="1800" dirty="0">
                <a:effectLst/>
                <a:latin typeface="Palatino Linotype" panose="02040502050505030304" pitchFamily="18" charset="0"/>
                <a:ea typeface="Calibri" panose="020F0502020204030204" pitchFamily="34" charset="0"/>
                <a:cs typeface="Times New Roman" panose="02020603050405020304" pitchFamily="18" charset="0"/>
              </a:rPr>
              <a:t>The recent increase in demand is observed but the standards are not keeping up with the new development in the industry. </a:t>
            </a:r>
          </a:p>
          <a:p>
            <a:pPr algn="just">
              <a:lnSpc>
                <a:spcPct val="115000"/>
              </a:lnSpc>
              <a:buFont typeface="Wingdings" panose="05000000000000000000" pitchFamily="2" charset="2"/>
              <a:buChar char="§"/>
            </a:pPr>
            <a:r>
              <a:rPr lang="en-GB" sz="1800" b="1" dirty="0">
                <a:effectLst/>
                <a:latin typeface="Palatino Linotype" panose="02040502050505030304" pitchFamily="18" charset="0"/>
                <a:ea typeface="Calibri" panose="020F0502020204030204" pitchFamily="34" charset="0"/>
                <a:cs typeface="Times New Roman" panose="02020603050405020304" pitchFamily="18" charset="0"/>
              </a:rPr>
              <a:t>In this presentation, the procedure for the writing of standards and the status of ISO standards as submitted </a:t>
            </a:r>
            <a:r>
              <a:rPr lang="en-GB" sz="1800" b="1" dirty="0">
                <a:latin typeface="Palatino Linotype" panose="02040502050505030304" pitchFamily="18" charset="0"/>
                <a:ea typeface="Calibri" panose="020F0502020204030204" pitchFamily="34" charset="0"/>
                <a:cs typeface="Times New Roman" panose="02020603050405020304" pitchFamily="18" charset="0"/>
              </a:rPr>
              <a:t>to</a:t>
            </a:r>
            <a:r>
              <a:rPr lang="en-GB" sz="1800" b="1" dirty="0">
                <a:effectLst/>
                <a:latin typeface="Palatino Linotype" panose="02040502050505030304" pitchFamily="18" charset="0"/>
                <a:ea typeface="Calibri" panose="020F0502020204030204" pitchFamily="34" charset="0"/>
                <a:cs typeface="Times New Roman" panose="02020603050405020304" pitchFamily="18" charset="0"/>
              </a:rPr>
              <a:t> SABS is explained for </a:t>
            </a:r>
            <a:r>
              <a:rPr lang="en-GB" sz="1800" b="1" i="1" dirty="0">
                <a:effectLst/>
                <a:latin typeface="Palatino Linotype" panose="02040502050505030304" pitchFamily="18" charset="0"/>
                <a:ea typeface="Calibri" panose="020F0502020204030204" pitchFamily="34" charset="0"/>
                <a:cs typeface="Times New Roman" panose="02020603050405020304" pitchFamily="18" charset="0"/>
              </a:rPr>
              <a:t>Pelargonium var rose </a:t>
            </a:r>
            <a:r>
              <a:rPr lang="en-GB" sz="1800" b="1" dirty="0">
                <a:effectLst/>
                <a:latin typeface="Palatino Linotype" panose="02040502050505030304" pitchFamily="18" charset="0"/>
                <a:ea typeface="Calibri" panose="020F0502020204030204" pitchFamily="34" charset="0"/>
                <a:cs typeface="Times New Roman" panose="02020603050405020304" pitchFamily="18" charset="0"/>
              </a:rPr>
              <a:t>(Rose geranium), </a:t>
            </a:r>
            <a:r>
              <a:rPr lang="en-GB" sz="1800" b="1" i="1" dirty="0">
                <a:effectLst/>
                <a:latin typeface="Palatino Linotype" panose="02040502050505030304" pitchFamily="18" charset="0"/>
                <a:ea typeface="Calibri" panose="020F0502020204030204" pitchFamily="34" charset="0"/>
                <a:cs typeface="Times New Roman" panose="02020603050405020304" pitchFamily="18" charset="0"/>
              </a:rPr>
              <a:t>Adansonia digitata</a:t>
            </a:r>
            <a:r>
              <a:rPr lang="en-GB" sz="1800" b="1" dirty="0">
                <a:effectLst/>
                <a:latin typeface="Palatino Linotype" panose="02040502050505030304" pitchFamily="18" charset="0"/>
                <a:ea typeface="Calibri" panose="020F0502020204030204" pitchFamily="34" charset="0"/>
                <a:cs typeface="Times New Roman" panose="02020603050405020304" pitchFamily="18" charset="0"/>
              </a:rPr>
              <a:t> (Baobab), </a:t>
            </a:r>
            <a:r>
              <a:rPr lang="en-GB" sz="1800" b="1" i="1" dirty="0">
                <a:effectLst/>
                <a:latin typeface="Palatino Linotype" panose="02040502050505030304" pitchFamily="18" charset="0"/>
                <a:ea typeface="Calibri" panose="020F0502020204030204" pitchFamily="34" charset="0"/>
                <a:cs typeface="Times New Roman" panose="02020603050405020304" pitchFamily="18" charset="0"/>
              </a:rPr>
              <a:t>Sclerocarya birrea</a:t>
            </a:r>
            <a:r>
              <a:rPr lang="en-GB" sz="1800" b="1" dirty="0">
                <a:effectLst/>
                <a:latin typeface="Palatino Linotype" panose="02040502050505030304" pitchFamily="18" charset="0"/>
                <a:ea typeface="Calibri" panose="020F0502020204030204" pitchFamily="34" charset="0"/>
                <a:cs typeface="Times New Roman" panose="02020603050405020304" pitchFamily="18" charset="0"/>
              </a:rPr>
              <a:t> (Marula), and </a:t>
            </a:r>
            <a:r>
              <a:rPr lang="en-GB" sz="1800" b="1" i="1" dirty="0">
                <a:effectLst/>
                <a:latin typeface="Palatino Linotype" panose="02040502050505030304" pitchFamily="18" charset="0"/>
                <a:ea typeface="Calibri" panose="020F0502020204030204" pitchFamily="34" charset="0"/>
                <a:cs typeface="Times New Roman" panose="02020603050405020304" pitchFamily="18" charset="0"/>
              </a:rPr>
              <a:t>Lippia </a:t>
            </a:r>
            <a:r>
              <a:rPr lang="en-GB" sz="1800" b="1" i="1" dirty="0" err="1">
                <a:effectLst/>
                <a:latin typeface="Palatino Linotype" panose="02040502050505030304" pitchFamily="18" charset="0"/>
                <a:ea typeface="Calibri" panose="020F0502020204030204" pitchFamily="34" charset="0"/>
                <a:cs typeface="Times New Roman" panose="02020603050405020304" pitchFamily="18" charset="0"/>
              </a:rPr>
              <a:t>javanica</a:t>
            </a:r>
            <a:r>
              <a:rPr lang="en-GB" sz="1800" b="1" dirty="0">
                <a:effectLst/>
                <a:latin typeface="Palatino Linotype" panose="02040502050505030304" pitchFamily="18" charset="0"/>
                <a:ea typeface="Calibri" panose="020F0502020204030204" pitchFamily="34" charset="0"/>
                <a:cs typeface="Times New Roman" panose="02020603050405020304" pitchFamily="18" charset="0"/>
              </a:rPr>
              <a:t>. </a:t>
            </a:r>
          </a:p>
          <a:p>
            <a:endParaRPr lang="en-ZA" dirty="0"/>
          </a:p>
        </p:txBody>
      </p:sp>
      <p:pic>
        <p:nvPicPr>
          <p:cNvPr id="7" name="Picture 6">
            <a:extLst>
              <a:ext uri="{FF2B5EF4-FFF2-40B4-BE49-F238E27FC236}">
                <a16:creationId xmlns:a16="http://schemas.microsoft.com/office/drawing/2014/main" id="{A3B54310-D4A3-2A3A-6D2F-1B78A780F4FD}"/>
              </a:ext>
            </a:extLst>
          </p:cNvPr>
          <p:cNvPicPr>
            <a:picLocks noChangeAspect="1"/>
          </p:cNvPicPr>
          <p:nvPr/>
        </p:nvPicPr>
        <p:blipFill>
          <a:blip r:embed="rId2"/>
          <a:stretch>
            <a:fillRect/>
          </a:stretch>
        </p:blipFill>
        <p:spPr>
          <a:xfrm>
            <a:off x="7900692" y="1883719"/>
            <a:ext cx="4102906" cy="1797323"/>
          </a:xfrm>
          <a:prstGeom prst="rect">
            <a:avLst/>
          </a:prstGeom>
        </p:spPr>
      </p:pic>
      <p:pic>
        <p:nvPicPr>
          <p:cNvPr id="5" name="Picture 4">
            <a:extLst>
              <a:ext uri="{FF2B5EF4-FFF2-40B4-BE49-F238E27FC236}">
                <a16:creationId xmlns:a16="http://schemas.microsoft.com/office/drawing/2014/main" id="{2E40B50D-3A18-4A21-7F69-099CADC75B53}"/>
              </a:ext>
            </a:extLst>
          </p:cNvPr>
          <p:cNvPicPr>
            <a:picLocks noChangeAspect="1"/>
          </p:cNvPicPr>
          <p:nvPr/>
        </p:nvPicPr>
        <p:blipFill>
          <a:blip r:embed="rId3"/>
          <a:stretch>
            <a:fillRect/>
          </a:stretch>
        </p:blipFill>
        <p:spPr>
          <a:xfrm>
            <a:off x="7900691" y="3345870"/>
            <a:ext cx="4102906" cy="3221140"/>
          </a:xfrm>
          <a:prstGeom prst="rect">
            <a:avLst/>
          </a:prstGeom>
        </p:spPr>
      </p:pic>
      <p:pic>
        <p:nvPicPr>
          <p:cNvPr id="3" name="Picture 2">
            <a:extLst>
              <a:ext uri="{FF2B5EF4-FFF2-40B4-BE49-F238E27FC236}">
                <a16:creationId xmlns:a16="http://schemas.microsoft.com/office/drawing/2014/main" id="{F7726884-0CAA-6A56-30AF-E7D1B35CA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1726" y="557839"/>
            <a:ext cx="1133633" cy="1200318"/>
          </a:xfrm>
          <a:prstGeom prst="rect">
            <a:avLst/>
          </a:prstGeom>
        </p:spPr>
      </p:pic>
    </p:spTree>
    <p:extLst>
      <p:ext uri="{BB962C8B-B14F-4D97-AF65-F5344CB8AC3E}">
        <p14:creationId xmlns:p14="http://schemas.microsoft.com/office/powerpoint/2010/main" val="208861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743A5-52E5-9D55-9A9A-124F9E6D3222}"/>
              </a:ext>
            </a:extLst>
          </p:cNvPr>
          <p:cNvPicPr>
            <a:picLocks noChangeAspect="1"/>
          </p:cNvPicPr>
          <p:nvPr/>
        </p:nvPicPr>
        <p:blipFill>
          <a:blip r:embed="rId2"/>
          <a:stretch>
            <a:fillRect/>
          </a:stretch>
        </p:blipFill>
        <p:spPr>
          <a:xfrm>
            <a:off x="7626929" y="1731815"/>
            <a:ext cx="4028996" cy="2088946"/>
          </a:xfrm>
          <a:prstGeom prst="rect">
            <a:avLst/>
          </a:prstGeom>
        </p:spPr>
      </p:pic>
      <p:sp>
        <p:nvSpPr>
          <p:cNvPr id="2" name="Title 1">
            <a:extLst>
              <a:ext uri="{FF2B5EF4-FFF2-40B4-BE49-F238E27FC236}">
                <a16:creationId xmlns:a16="http://schemas.microsoft.com/office/drawing/2014/main" id="{50365667-E817-B7BD-9040-514A5122C105}"/>
              </a:ext>
            </a:extLst>
          </p:cNvPr>
          <p:cNvSpPr>
            <a:spLocks noGrp="1"/>
          </p:cNvSpPr>
          <p:nvPr>
            <p:ph type="title"/>
          </p:nvPr>
        </p:nvSpPr>
        <p:spPr/>
        <p:txBody>
          <a:bodyPr/>
          <a:lstStyle/>
          <a:p>
            <a:r>
              <a:rPr lang="en-US" dirty="0"/>
              <a:t>Writing standards with SABS and ISO</a:t>
            </a:r>
            <a:endParaRPr lang="en-ZA" dirty="0"/>
          </a:p>
        </p:txBody>
      </p:sp>
      <p:sp>
        <p:nvSpPr>
          <p:cNvPr id="4" name="Subtitle 2">
            <a:extLst>
              <a:ext uri="{FF2B5EF4-FFF2-40B4-BE49-F238E27FC236}">
                <a16:creationId xmlns:a16="http://schemas.microsoft.com/office/drawing/2014/main" id="{264DF068-7C2D-15D1-4D25-6DAFCDD7BFB7}"/>
              </a:ext>
            </a:extLst>
          </p:cNvPr>
          <p:cNvSpPr>
            <a:spLocks noGrp="1"/>
          </p:cNvSpPr>
          <p:nvPr>
            <p:ph idx="1"/>
          </p:nvPr>
        </p:nvSpPr>
        <p:spPr>
          <a:xfrm>
            <a:off x="645029" y="1690688"/>
            <a:ext cx="6788728" cy="4351338"/>
          </a:xfrm>
        </p:spPr>
        <p:txBody>
          <a:bodyPr>
            <a:normAutofit fontScale="77500" lnSpcReduction="20000"/>
          </a:bodyPr>
          <a:lstStyle/>
          <a:p>
            <a:pPr algn="just">
              <a:lnSpc>
                <a:spcPct val="115000"/>
              </a:lnSpc>
              <a:buFont typeface="Wingdings" panose="05000000000000000000" pitchFamily="2" charset="2"/>
              <a:buChar char="§"/>
            </a:pPr>
            <a:r>
              <a:rPr lang="en-GB" sz="2000" dirty="0">
                <a:effectLst/>
                <a:latin typeface="Palatino Linotype" panose="02040502050505030304" pitchFamily="18" charset="0"/>
                <a:ea typeface="Calibri" panose="020F0502020204030204" pitchFamily="34" charset="0"/>
                <a:cs typeface="Times New Roman" panose="02020603050405020304" pitchFamily="18" charset="0"/>
              </a:rPr>
              <a:t>A thorough database of the certificates of analysis of producers throughout South Africa was used to compile a range of expected values. </a:t>
            </a:r>
            <a:endParaRPr lang="en-ZA" sz="2000"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15000"/>
              </a:lnSpc>
              <a:buFont typeface="Wingdings" panose="05000000000000000000" pitchFamily="2" charset="2"/>
              <a:buChar char="§"/>
            </a:pPr>
            <a:r>
              <a:rPr lang="en-GB" sz="2000" dirty="0">
                <a:effectLst/>
                <a:latin typeface="Palatino Linotype" panose="02040502050505030304" pitchFamily="18" charset="0"/>
                <a:ea typeface="Calibri" panose="020F0502020204030204" pitchFamily="34" charset="0"/>
                <a:cs typeface="Times New Roman" panose="02020603050405020304" pitchFamily="18" charset="0"/>
              </a:rPr>
              <a:t>This was then used for the ISO amended standard for the essential oil of Rose geranium and it has now been published by the SABS (South African Bureau of Standards). </a:t>
            </a:r>
          </a:p>
          <a:p>
            <a:pPr algn="just">
              <a:lnSpc>
                <a:spcPct val="115000"/>
              </a:lnSpc>
              <a:buFont typeface="Wingdings" panose="05000000000000000000" pitchFamily="2" charset="2"/>
              <a:buChar char="§"/>
            </a:pPr>
            <a:r>
              <a:rPr lang="en-GB" sz="2300" b="1" dirty="0">
                <a:latin typeface="Palatino Linotype" panose="02040502050505030304" pitchFamily="18" charset="0"/>
                <a:ea typeface="Calibri" panose="020F0502020204030204" pitchFamily="34" charset="0"/>
                <a:cs typeface="Times New Roman" panose="02020603050405020304" pitchFamily="18" charset="0"/>
              </a:rPr>
              <a:t>For Baobab and Marula a standard was compiled using test results from the producers through producer’s associations.</a:t>
            </a:r>
          </a:p>
          <a:p>
            <a:pPr algn="just">
              <a:lnSpc>
                <a:spcPct val="115000"/>
              </a:lnSpc>
              <a:buFont typeface="Wingdings" panose="05000000000000000000" pitchFamily="2" charset="2"/>
              <a:buChar char="§"/>
            </a:pPr>
            <a:r>
              <a:rPr lang="en-GB" sz="2300" b="1" dirty="0">
                <a:effectLst/>
                <a:latin typeface="Palatino Linotype" panose="02040502050505030304" pitchFamily="18" charset="0"/>
                <a:ea typeface="Calibri" panose="020F0502020204030204" pitchFamily="34" charset="0"/>
                <a:cs typeface="Times New Roman" panose="02020603050405020304" pitchFamily="18" charset="0"/>
              </a:rPr>
              <a:t>For </a:t>
            </a:r>
            <a:r>
              <a:rPr lang="en-GB" sz="2300" b="1" i="1" dirty="0">
                <a:effectLst/>
                <a:latin typeface="Palatino Linotype" panose="02040502050505030304" pitchFamily="18" charset="0"/>
                <a:ea typeface="Calibri" panose="020F0502020204030204" pitchFamily="34" charset="0"/>
                <a:cs typeface="Times New Roman" panose="02020603050405020304" pitchFamily="18" charset="0"/>
              </a:rPr>
              <a:t>Lippia </a:t>
            </a:r>
            <a:r>
              <a:rPr lang="en-GB" sz="2300" b="1" i="1" dirty="0" err="1">
                <a:effectLst/>
                <a:latin typeface="Palatino Linotype" panose="02040502050505030304" pitchFamily="18" charset="0"/>
                <a:ea typeface="Calibri" panose="020F0502020204030204" pitchFamily="34" charset="0"/>
                <a:cs typeface="Times New Roman" panose="02020603050405020304" pitchFamily="18" charset="0"/>
              </a:rPr>
              <a:t>javanica</a:t>
            </a:r>
            <a:r>
              <a:rPr lang="en-GB" sz="2300" b="1" dirty="0">
                <a:effectLst/>
                <a:latin typeface="Palatino Linotype" panose="02040502050505030304" pitchFamily="18" charset="0"/>
                <a:ea typeface="Calibri" panose="020F0502020204030204" pitchFamily="34" charset="0"/>
                <a:cs typeface="Times New Roman" panose="02020603050405020304" pitchFamily="18" charset="0"/>
              </a:rPr>
              <a:t>, test results of producers and publications were used and publications of research were included.</a:t>
            </a:r>
          </a:p>
          <a:p>
            <a:pPr algn="just">
              <a:lnSpc>
                <a:spcPct val="115000"/>
              </a:lnSpc>
              <a:buFont typeface="Wingdings" panose="05000000000000000000" pitchFamily="2" charset="2"/>
              <a:buChar char="§"/>
            </a:pPr>
            <a:r>
              <a:rPr lang="en-GB" sz="2000" dirty="0">
                <a:effectLst/>
                <a:latin typeface="Palatino Linotype" panose="02040502050505030304" pitchFamily="18" charset="0"/>
                <a:ea typeface="Calibri" panose="020F0502020204030204" pitchFamily="34" charset="0"/>
                <a:cs typeface="Times New Roman" panose="02020603050405020304" pitchFamily="18" charset="0"/>
              </a:rPr>
              <a:t>The standards are important to distinguish South African oil from that of other countries as well as to indicate it as authentic and not fake. </a:t>
            </a:r>
          </a:p>
          <a:p>
            <a:pPr algn="just">
              <a:lnSpc>
                <a:spcPct val="115000"/>
              </a:lnSpc>
              <a:buFont typeface="Wingdings" panose="05000000000000000000" pitchFamily="2" charset="2"/>
              <a:buChar char="§"/>
            </a:pPr>
            <a:r>
              <a:rPr lang="en-GB" sz="2000" dirty="0">
                <a:effectLst/>
                <a:latin typeface="Palatino Linotype" panose="02040502050505030304" pitchFamily="18" charset="0"/>
                <a:ea typeface="Calibri" panose="020F0502020204030204" pitchFamily="34" charset="0"/>
                <a:cs typeface="Times New Roman" panose="02020603050405020304" pitchFamily="18" charset="0"/>
              </a:rPr>
              <a:t>It also allows negotiation for better prices and internal quality control by the industry.</a:t>
            </a:r>
            <a:endParaRPr lang="en-ZA" sz="2000" dirty="0">
              <a:effectLst/>
              <a:latin typeface="Palatino Linotype" panose="02040502050505030304" pitchFamily="18" charset="0"/>
              <a:ea typeface="Calibri" panose="020F0502020204030204" pitchFamily="34" charset="0"/>
              <a:cs typeface="Times New Roman" panose="02020603050405020304" pitchFamily="18" charset="0"/>
            </a:endParaRPr>
          </a:p>
          <a:p>
            <a:endParaRPr lang="en-ZA" dirty="0"/>
          </a:p>
        </p:txBody>
      </p:sp>
      <p:pic>
        <p:nvPicPr>
          <p:cNvPr id="6" name="Picture 5">
            <a:extLst>
              <a:ext uri="{FF2B5EF4-FFF2-40B4-BE49-F238E27FC236}">
                <a16:creationId xmlns:a16="http://schemas.microsoft.com/office/drawing/2014/main" id="{FE36B7C6-30A8-B029-C4C2-B022C091FE24}"/>
              </a:ext>
            </a:extLst>
          </p:cNvPr>
          <p:cNvPicPr>
            <a:picLocks noChangeAspect="1"/>
          </p:cNvPicPr>
          <p:nvPr/>
        </p:nvPicPr>
        <p:blipFill>
          <a:blip r:embed="rId3"/>
          <a:stretch>
            <a:fillRect/>
          </a:stretch>
        </p:blipFill>
        <p:spPr>
          <a:xfrm>
            <a:off x="7647710" y="3820761"/>
            <a:ext cx="4008215" cy="2562008"/>
          </a:xfrm>
          <a:prstGeom prst="rect">
            <a:avLst/>
          </a:prstGeom>
        </p:spPr>
      </p:pic>
      <p:pic>
        <p:nvPicPr>
          <p:cNvPr id="9" name="Picture 8">
            <a:extLst>
              <a:ext uri="{FF2B5EF4-FFF2-40B4-BE49-F238E27FC236}">
                <a16:creationId xmlns:a16="http://schemas.microsoft.com/office/drawing/2014/main" id="{5BBA8702-DB96-2467-9E1D-4127884F2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338" y="427747"/>
            <a:ext cx="1133633" cy="1200318"/>
          </a:xfrm>
          <a:prstGeom prst="rect">
            <a:avLst/>
          </a:prstGeom>
        </p:spPr>
      </p:pic>
    </p:spTree>
    <p:extLst>
      <p:ext uri="{BB962C8B-B14F-4D97-AF65-F5344CB8AC3E}">
        <p14:creationId xmlns:p14="http://schemas.microsoft.com/office/powerpoint/2010/main" val="2140174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018A-A230-87E9-51CF-23F456BDD305}"/>
              </a:ext>
            </a:extLst>
          </p:cNvPr>
          <p:cNvSpPr>
            <a:spLocks noGrp="1"/>
          </p:cNvSpPr>
          <p:nvPr>
            <p:ph type="title"/>
          </p:nvPr>
        </p:nvSpPr>
        <p:spPr>
          <a:xfrm>
            <a:off x="485503" y="208370"/>
            <a:ext cx="1406236" cy="6188075"/>
          </a:xfrm>
        </p:spPr>
        <p:txBody>
          <a:bodyPr>
            <a:normAutofit/>
          </a:bodyPr>
          <a:lstStyle/>
          <a:p>
            <a:r>
              <a:rPr lang="en-US" sz="2800" dirty="0"/>
              <a:t>Farmers Weekly</a:t>
            </a:r>
            <a:br>
              <a:rPr lang="en-US" dirty="0"/>
            </a:br>
            <a:br>
              <a:rPr lang="en-US" dirty="0"/>
            </a:br>
            <a:r>
              <a:rPr lang="en-US" dirty="0"/>
              <a:t>DES 1965</a:t>
            </a:r>
            <a:br>
              <a:rPr lang="en-US" dirty="0"/>
            </a:br>
            <a:br>
              <a:rPr lang="en-US" dirty="0"/>
            </a:br>
            <a:r>
              <a:rPr lang="en-US" sz="2000" dirty="0"/>
              <a:t>Rose Geranium in SA and Zimbabwe as a crop</a:t>
            </a:r>
            <a:endParaRPr lang="en-ZA" dirty="0"/>
          </a:p>
        </p:txBody>
      </p:sp>
      <p:pic>
        <p:nvPicPr>
          <p:cNvPr id="5" name="Content Placeholder 4">
            <a:extLst>
              <a:ext uri="{FF2B5EF4-FFF2-40B4-BE49-F238E27FC236}">
                <a16:creationId xmlns:a16="http://schemas.microsoft.com/office/drawing/2014/main" id="{51CE3B2D-3A23-167D-8BA8-2DCD1C867D2C}"/>
              </a:ext>
            </a:extLst>
          </p:cNvPr>
          <p:cNvPicPr>
            <a:picLocks noGrp="1" noChangeAspect="1"/>
          </p:cNvPicPr>
          <p:nvPr>
            <p:ph idx="1"/>
          </p:nvPr>
        </p:nvPicPr>
        <p:blipFill>
          <a:blip r:embed="rId2"/>
          <a:stretch>
            <a:fillRect/>
          </a:stretch>
        </p:blipFill>
        <p:spPr>
          <a:xfrm>
            <a:off x="2155616" y="353404"/>
            <a:ext cx="4542717" cy="6340475"/>
          </a:xfrm>
        </p:spPr>
      </p:pic>
      <p:pic>
        <p:nvPicPr>
          <p:cNvPr id="7" name="Picture 6">
            <a:extLst>
              <a:ext uri="{FF2B5EF4-FFF2-40B4-BE49-F238E27FC236}">
                <a16:creationId xmlns:a16="http://schemas.microsoft.com/office/drawing/2014/main" id="{957EFDA4-2842-B7DF-CF8A-B7880CB57454}"/>
              </a:ext>
            </a:extLst>
          </p:cNvPr>
          <p:cNvPicPr>
            <a:picLocks noChangeAspect="1"/>
          </p:cNvPicPr>
          <p:nvPr/>
        </p:nvPicPr>
        <p:blipFill>
          <a:blip r:embed="rId3"/>
          <a:stretch>
            <a:fillRect/>
          </a:stretch>
        </p:blipFill>
        <p:spPr>
          <a:xfrm>
            <a:off x="6583388" y="353404"/>
            <a:ext cx="4911134" cy="6352196"/>
          </a:xfrm>
          <a:prstGeom prst="rect">
            <a:avLst/>
          </a:prstGeom>
        </p:spPr>
      </p:pic>
      <p:pic>
        <p:nvPicPr>
          <p:cNvPr id="3" name="Picture 2">
            <a:extLst>
              <a:ext uri="{FF2B5EF4-FFF2-40B4-BE49-F238E27FC236}">
                <a16:creationId xmlns:a16="http://schemas.microsoft.com/office/drawing/2014/main" id="{F0DD4D7F-0845-0CE4-A67D-8E9C39666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478" y="492525"/>
            <a:ext cx="1133633" cy="1200318"/>
          </a:xfrm>
          <a:prstGeom prst="rect">
            <a:avLst/>
          </a:prstGeom>
        </p:spPr>
      </p:pic>
    </p:spTree>
    <p:extLst>
      <p:ext uri="{BB962C8B-B14F-4D97-AF65-F5344CB8AC3E}">
        <p14:creationId xmlns:p14="http://schemas.microsoft.com/office/powerpoint/2010/main" val="3471896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B251-D03F-EC95-655C-1620099236AE}"/>
              </a:ext>
            </a:extLst>
          </p:cNvPr>
          <p:cNvSpPr>
            <a:spLocks noGrp="1"/>
          </p:cNvSpPr>
          <p:nvPr>
            <p:ph type="title"/>
          </p:nvPr>
        </p:nvSpPr>
        <p:spPr/>
        <p:txBody>
          <a:bodyPr/>
          <a:lstStyle/>
          <a:p>
            <a:r>
              <a:rPr lang="en-US" dirty="0"/>
              <a:t>Rose geranium - Rwanda, Egypt, Madagascar, Reunion, China &amp; India – without permits</a:t>
            </a:r>
            <a:endParaRPr lang="en-ZA" dirty="0"/>
          </a:p>
        </p:txBody>
      </p:sp>
      <p:pic>
        <p:nvPicPr>
          <p:cNvPr id="5" name="Content Placeholder 4">
            <a:extLst>
              <a:ext uri="{FF2B5EF4-FFF2-40B4-BE49-F238E27FC236}">
                <a16:creationId xmlns:a16="http://schemas.microsoft.com/office/drawing/2014/main" id="{3C8EED33-14A6-D5EE-43AA-EDDB5025AC8F}"/>
              </a:ext>
            </a:extLst>
          </p:cNvPr>
          <p:cNvPicPr>
            <a:picLocks noGrp="1" noChangeAspect="1"/>
          </p:cNvPicPr>
          <p:nvPr>
            <p:ph idx="1"/>
          </p:nvPr>
        </p:nvPicPr>
        <p:blipFill>
          <a:blip r:embed="rId2"/>
          <a:stretch>
            <a:fillRect/>
          </a:stretch>
        </p:blipFill>
        <p:spPr>
          <a:xfrm>
            <a:off x="720634" y="1690688"/>
            <a:ext cx="4053716" cy="2917228"/>
          </a:xfrm>
        </p:spPr>
      </p:pic>
      <p:pic>
        <p:nvPicPr>
          <p:cNvPr id="7" name="Picture 6">
            <a:extLst>
              <a:ext uri="{FF2B5EF4-FFF2-40B4-BE49-F238E27FC236}">
                <a16:creationId xmlns:a16="http://schemas.microsoft.com/office/drawing/2014/main" id="{2C25D581-659C-1E4C-0E22-E51EB3B6A568}"/>
              </a:ext>
            </a:extLst>
          </p:cNvPr>
          <p:cNvPicPr>
            <a:picLocks noChangeAspect="1"/>
          </p:cNvPicPr>
          <p:nvPr/>
        </p:nvPicPr>
        <p:blipFill>
          <a:blip r:embed="rId3"/>
          <a:stretch>
            <a:fillRect/>
          </a:stretch>
        </p:blipFill>
        <p:spPr>
          <a:xfrm>
            <a:off x="4756933" y="1706694"/>
            <a:ext cx="2357085" cy="3202862"/>
          </a:xfrm>
          <a:prstGeom prst="rect">
            <a:avLst/>
          </a:prstGeom>
        </p:spPr>
      </p:pic>
      <p:pic>
        <p:nvPicPr>
          <p:cNvPr id="9" name="Picture 8">
            <a:extLst>
              <a:ext uri="{FF2B5EF4-FFF2-40B4-BE49-F238E27FC236}">
                <a16:creationId xmlns:a16="http://schemas.microsoft.com/office/drawing/2014/main" id="{B0B27EA3-DC51-CFDC-EA68-9508E208EA04}"/>
              </a:ext>
            </a:extLst>
          </p:cNvPr>
          <p:cNvPicPr>
            <a:picLocks noChangeAspect="1"/>
          </p:cNvPicPr>
          <p:nvPr/>
        </p:nvPicPr>
        <p:blipFill>
          <a:blip r:embed="rId4"/>
          <a:stretch>
            <a:fillRect/>
          </a:stretch>
        </p:blipFill>
        <p:spPr>
          <a:xfrm>
            <a:off x="7129122" y="1706694"/>
            <a:ext cx="3982006" cy="2029108"/>
          </a:xfrm>
          <a:prstGeom prst="rect">
            <a:avLst/>
          </a:prstGeom>
        </p:spPr>
      </p:pic>
      <p:pic>
        <p:nvPicPr>
          <p:cNvPr id="11" name="Picture 10">
            <a:extLst>
              <a:ext uri="{FF2B5EF4-FFF2-40B4-BE49-F238E27FC236}">
                <a16:creationId xmlns:a16="http://schemas.microsoft.com/office/drawing/2014/main" id="{1C74DD32-5900-5F96-2C71-88F0C935F3EA}"/>
              </a:ext>
            </a:extLst>
          </p:cNvPr>
          <p:cNvPicPr>
            <a:picLocks noChangeAspect="1"/>
          </p:cNvPicPr>
          <p:nvPr/>
        </p:nvPicPr>
        <p:blipFill>
          <a:blip r:embed="rId5"/>
          <a:stretch>
            <a:fillRect/>
          </a:stretch>
        </p:blipFill>
        <p:spPr>
          <a:xfrm>
            <a:off x="7478656" y="3819022"/>
            <a:ext cx="3973193" cy="2372056"/>
          </a:xfrm>
          <a:prstGeom prst="rect">
            <a:avLst/>
          </a:prstGeom>
        </p:spPr>
      </p:pic>
      <p:pic>
        <p:nvPicPr>
          <p:cNvPr id="13" name="Picture 12">
            <a:extLst>
              <a:ext uri="{FF2B5EF4-FFF2-40B4-BE49-F238E27FC236}">
                <a16:creationId xmlns:a16="http://schemas.microsoft.com/office/drawing/2014/main" id="{AB0F7F32-61B1-EC87-D2E2-5A90260D5CE0}"/>
              </a:ext>
            </a:extLst>
          </p:cNvPr>
          <p:cNvPicPr>
            <a:picLocks noChangeAspect="1"/>
          </p:cNvPicPr>
          <p:nvPr/>
        </p:nvPicPr>
        <p:blipFill>
          <a:blip r:embed="rId6"/>
          <a:stretch>
            <a:fillRect/>
          </a:stretch>
        </p:blipFill>
        <p:spPr>
          <a:xfrm>
            <a:off x="714962" y="4308075"/>
            <a:ext cx="3591426" cy="2362530"/>
          </a:xfrm>
          <a:prstGeom prst="rect">
            <a:avLst/>
          </a:prstGeom>
        </p:spPr>
      </p:pic>
      <p:pic>
        <p:nvPicPr>
          <p:cNvPr id="15" name="Picture 14">
            <a:extLst>
              <a:ext uri="{FF2B5EF4-FFF2-40B4-BE49-F238E27FC236}">
                <a16:creationId xmlns:a16="http://schemas.microsoft.com/office/drawing/2014/main" id="{05AF450D-6434-7BB8-A2BE-1CFD21FE5DCD}"/>
              </a:ext>
            </a:extLst>
          </p:cNvPr>
          <p:cNvPicPr>
            <a:picLocks noChangeAspect="1"/>
          </p:cNvPicPr>
          <p:nvPr/>
        </p:nvPicPr>
        <p:blipFill>
          <a:blip r:embed="rId7"/>
          <a:stretch>
            <a:fillRect/>
          </a:stretch>
        </p:blipFill>
        <p:spPr>
          <a:xfrm>
            <a:off x="4167533" y="3735802"/>
            <a:ext cx="3311123" cy="3122199"/>
          </a:xfrm>
          <a:prstGeom prst="rect">
            <a:avLst/>
          </a:prstGeom>
        </p:spPr>
      </p:pic>
      <p:pic>
        <p:nvPicPr>
          <p:cNvPr id="16" name="Picture 15">
            <a:extLst>
              <a:ext uri="{FF2B5EF4-FFF2-40B4-BE49-F238E27FC236}">
                <a16:creationId xmlns:a16="http://schemas.microsoft.com/office/drawing/2014/main" id="{9F1F0045-7693-B723-0EF3-5FB5C6EEE6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2494" y="742344"/>
            <a:ext cx="807062" cy="854537"/>
          </a:xfrm>
          <a:prstGeom prst="rect">
            <a:avLst/>
          </a:prstGeom>
        </p:spPr>
      </p:pic>
    </p:spTree>
    <p:extLst>
      <p:ext uri="{BB962C8B-B14F-4D97-AF65-F5344CB8AC3E}">
        <p14:creationId xmlns:p14="http://schemas.microsoft.com/office/powerpoint/2010/main" val="975053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6A2C-0A8B-455C-5188-D3243CD22C98}"/>
              </a:ext>
            </a:extLst>
          </p:cNvPr>
          <p:cNvSpPr>
            <a:spLocks noGrp="1"/>
          </p:cNvSpPr>
          <p:nvPr>
            <p:ph type="title"/>
          </p:nvPr>
        </p:nvSpPr>
        <p:spPr>
          <a:xfrm>
            <a:off x="535577" y="365125"/>
            <a:ext cx="11220994" cy="1325563"/>
          </a:xfrm>
        </p:spPr>
        <p:txBody>
          <a:bodyPr>
            <a:normAutofit/>
          </a:bodyPr>
          <a:lstStyle/>
          <a:p>
            <a:r>
              <a:rPr lang="en-US" sz="4000" dirty="0"/>
              <a:t>Rose geranium, a misnomer in the trade</a:t>
            </a:r>
            <a:endParaRPr lang="en-ZA" sz="4000" dirty="0"/>
          </a:p>
        </p:txBody>
      </p:sp>
      <p:pic>
        <p:nvPicPr>
          <p:cNvPr id="5" name="Content Placeholder 4">
            <a:extLst>
              <a:ext uri="{FF2B5EF4-FFF2-40B4-BE49-F238E27FC236}">
                <a16:creationId xmlns:a16="http://schemas.microsoft.com/office/drawing/2014/main" id="{0BB46EE8-794E-6D47-5B8B-DD40EF6E3600}"/>
              </a:ext>
            </a:extLst>
          </p:cNvPr>
          <p:cNvPicPr>
            <a:picLocks noGrp="1" noChangeAspect="1"/>
          </p:cNvPicPr>
          <p:nvPr>
            <p:ph idx="1"/>
          </p:nvPr>
        </p:nvPicPr>
        <p:blipFill>
          <a:blip r:embed="rId2"/>
          <a:stretch>
            <a:fillRect/>
          </a:stretch>
        </p:blipFill>
        <p:spPr>
          <a:xfrm>
            <a:off x="403011" y="1577484"/>
            <a:ext cx="6444906" cy="4351338"/>
          </a:xfrm>
        </p:spPr>
      </p:pic>
      <p:sp>
        <p:nvSpPr>
          <p:cNvPr id="9" name="TextBox 8">
            <a:extLst>
              <a:ext uri="{FF2B5EF4-FFF2-40B4-BE49-F238E27FC236}">
                <a16:creationId xmlns:a16="http://schemas.microsoft.com/office/drawing/2014/main" id="{89B2FF8C-6564-D164-DB4A-19932117C48D}"/>
              </a:ext>
            </a:extLst>
          </p:cNvPr>
          <p:cNvSpPr txBox="1"/>
          <p:nvPr/>
        </p:nvSpPr>
        <p:spPr>
          <a:xfrm>
            <a:off x="535577" y="6144972"/>
            <a:ext cx="6955583" cy="369332"/>
          </a:xfrm>
          <a:prstGeom prst="rect">
            <a:avLst/>
          </a:prstGeom>
          <a:noFill/>
        </p:spPr>
        <p:txBody>
          <a:bodyPr wrap="square">
            <a:spAutoFit/>
          </a:bodyPr>
          <a:lstStyle/>
          <a:p>
            <a:r>
              <a:rPr lang="en-ZA" dirty="0"/>
              <a:t>Pelargonium EOs are most often used to replace Rosa </a:t>
            </a:r>
            <a:r>
              <a:rPr lang="en-ZA" dirty="0" err="1"/>
              <a:t>damascena</a:t>
            </a:r>
            <a:r>
              <a:rPr lang="en-ZA" dirty="0"/>
              <a:t> EO</a:t>
            </a:r>
          </a:p>
        </p:txBody>
      </p:sp>
      <p:pic>
        <p:nvPicPr>
          <p:cNvPr id="11" name="Picture 10">
            <a:extLst>
              <a:ext uri="{FF2B5EF4-FFF2-40B4-BE49-F238E27FC236}">
                <a16:creationId xmlns:a16="http://schemas.microsoft.com/office/drawing/2014/main" id="{FD78C5D8-6FC1-DBC0-31F9-12B09593E887}"/>
              </a:ext>
            </a:extLst>
          </p:cNvPr>
          <p:cNvPicPr>
            <a:picLocks noChangeAspect="1"/>
          </p:cNvPicPr>
          <p:nvPr/>
        </p:nvPicPr>
        <p:blipFill>
          <a:blip r:embed="rId3"/>
          <a:stretch>
            <a:fillRect/>
          </a:stretch>
        </p:blipFill>
        <p:spPr>
          <a:xfrm>
            <a:off x="6226822" y="1281876"/>
            <a:ext cx="4368289" cy="2232254"/>
          </a:xfrm>
          <a:prstGeom prst="rect">
            <a:avLst/>
          </a:prstGeom>
        </p:spPr>
      </p:pic>
      <p:pic>
        <p:nvPicPr>
          <p:cNvPr id="16" name="Picture 15">
            <a:extLst>
              <a:ext uri="{FF2B5EF4-FFF2-40B4-BE49-F238E27FC236}">
                <a16:creationId xmlns:a16="http://schemas.microsoft.com/office/drawing/2014/main" id="{F83CC37E-B6E0-4088-00D2-8EFA3E932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24" y="3331551"/>
            <a:ext cx="3161324" cy="3161324"/>
          </a:xfrm>
          <a:prstGeom prst="rect">
            <a:avLst/>
          </a:prstGeom>
        </p:spPr>
      </p:pic>
      <p:pic>
        <p:nvPicPr>
          <p:cNvPr id="13" name="Picture 12">
            <a:extLst>
              <a:ext uri="{FF2B5EF4-FFF2-40B4-BE49-F238E27FC236}">
                <a16:creationId xmlns:a16="http://schemas.microsoft.com/office/drawing/2014/main" id="{1293DC99-C443-D851-5DE0-BB82C15302D9}"/>
              </a:ext>
            </a:extLst>
          </p:cNvPr>
          <p:cNvPicPr>
            <a:picLocks noChangeAspect="1"/>
          </p:cNvPicPr>
          <p:nvPr/>
        </p:nvPicPr>
        <p:blipFill>
          <a:blip r:embed="rId5"/>
          <a:stretch>
            <a:fillRect/>
          </a:stretch>
        </p:blipFill>
        <p:spPr>
          <a:xfrm>
            <a:off x="9858902" y="1721991"/>
            <a:ext cx="2008464" cy="2981453"/>
          </a:xfrm>
          <a:prstGeom prst="rect">
            <a:avLst/>
          </a:prstGeom>
        </p:spPr>
      </p:pic>
      <p:pic>
        <p:nvPicPr>
          <p:cNvPr id="18" name="Picture 17">
            <a:extLst>
              <a:ext uri="{FF2B5EF4-FFF2-40B4-BE49-F238E27FC236}">
                <a16:creationId xmlns:a16="http://schemas.microsoft.com/office/drawing/2014/main" id="{A7A9B57B-29FA-3290-8604-1FB77CADD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2249" y="410726"/>
            <a:ext cx="1133633" cy="1200318"/>
          </a:xfrm>
          <a:prstGeom prst="rect">
            <a:avLst/>
          </a:prstGeom>
        </p:spPr>
      </p:pic>
      <p:sp>
        <p:nvSpPr>
          <p:cNvPr id="19" name="TextBox 18">
            <a:extLst>
              <a:ext uri="{FF2B5EF4-FFF2-40B4-BE49-F238E27FC236}">
                <a16:creationId xmlns:a16="http://schemas.microsoft.com/office/drawing/2014/main" id="{F2EC590A-388E-3809-9914-5EFC395F4DB9}"/>
              </a:ext>
            </a:extLst>
          </p:cNvPr>
          <p:cNvSpPr txBox="1"/>
          <p:nvPr/>
        </p:nvSpPr>
        <p:spPr>
          <a:xfrm>
            <a:off x="10516734" y="5799228"/>
            <a:ext cx="1272255" cy="646331"/>
          </a:xfrm>
          <a:prstGeom prst="rect">
            <a:avLst/>
          </a:prstGeom>
          <a:noFill/>
        </p:spPr>
        <p:txBody>
          <a:bodyPr wrap="square" rtlCol="0">
            <a:spAutoFit/>
          </a:bodyPr>
          <a:lstStyle/>
          <a:p>
            <a:r>
              <a:rPr lang="en-US" dirty="0"/>
              <a:t>SA production</a:t>
            </a:r>
            <a:endParaRPr lang="en-ZA" dirty="0"/>
          </a:p>
        </p:txBody>
      </p:sp>
    </p:spTree>
    <p:extLst>
      <p:ext uri="{BB962C8B-B14F-4D97-AF65-F5344CB8AC3E}">
        <p14:creationId xmlns:p14="http://schemas.microsoft.com/office/powerpoint/2010/main" val="3899966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12659</TotalTime>
  <Words>1259</Words>
  <Application>Microsoft Office PowerPoint</Application>
  <PresentationFormat>Widescreen</PresentationFormat>
  <Paragraphs>114</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Lucida Handwriting</vt:lpstr>
      <vt:lpstr>Open Sans</vt:lpstr>
      <vt:lpstr>Palatino Linotype</vt:lpstr>
      <vt:lpstr>Segoe UI</vt:lpstr>
      <vt:lpstr>Wingdings</vt:lpstr>
      <vt:lpstr>Office Theme</vt:lpstr>
      <vt:lpstr>PowerPoint Presentation</vt:lpstr>
      <vt:lpstr>PowerPoint Presentation</vt:lpstr>
      <vt:lpstr>Confirming the need of standards  The Department of Trade, Industry and Competition of South Africa (the dtic), the United Nations Industrial Development Organization (UNIDO), and the Swiss State Secretariat for Economic Affairs SECO meeting 24th May 2023</vt:lpstr>
      <vt:lpstr>PowerPoint Presentation</vt:lpstr>
      <vt:lpstr>Why, which standards?</vt:lpstr>
      <vt:lpstr>Writing standards with SABS and ISO</vt:lpstr>
      <vt:lpstr>Farmers Weekly  DES 1965  Rose Geranium in SA and Zimbabwe as a crop</vt:lpstr>
      <vt:lpstr>Rose geranium - Rwanda, Egypt, Madagascar, Reunion, China &amp; India – without permits</vt:lpstr>
      <vt:lpstr>Rose geranium, a misnomer in the trade</vt:lpstr>
      <vt:lpstr>PowerPoint Presentation</vt:lpstr>
      <vt:lpstr>What does a standard look like?</vt:lpstr>
      <vt:lpstr>Baobab standard - Published</vt:lpstr>
      <vt:lpstr>Marula standard second round of public comment </vt:lpstr>
      <vt:lpstr>Marula in Israel</vt:lpstr>
      <vt:lpstr>Lippia javanica – next standard by working group and Technical committee formed, first meeting</vt:lpstr>
      <vt:lpstr>PowerPoint Presentation</vt:lpstr>
      <vt:lpstr>What values are used for the standards?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swanepoel</dc:creator>
  <cp:lastModifiedBy>El Mohamadi, Adrie GIZ ZA</cp:lastModifiedBy>
  <cp:revision>14</cp:revision>
  <dcterms:created xsi:type="dcterms:W3CDTF">2022-07-04T07:12:44Z</dcterms:created>
  <dcterms:modified xsi:type="dcterms:W3CDTF">2023-09-13T22:03:37Z</dcterms:modified>
</cp:coreProperties>
</file>